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5" r:id="rId5"/>
    <p:sldMasterId id="2147483668" r:id="rId6"/>
    <p:sldMasterId id="2147483742" r:id="rId7"/>
    <p:sldMasterId id="2147483757" r:id="rId8"/>
    <p:sldMasterId id="2147483784" r:id="rId9"/>
    <p:sldMasterId id="2147483792" r:id="rId10"/>
    <p:sldMasterId id="2147483806" r:id="rId11"/>
    <p:sldMasterId id="2147483820" r:id="rId12"/>
    <p:sldMasterId id="2147483832" r:id="rId13"/>
    <p:sldMasterId id="2147483844" r:id="rId14"/>
  </p:sldMasterIdLst>
  <p:notesMasterIdLst>
    <p:notesMasterId r:id="rId68"/>
  </p:notesMasterIdLst>
  <p:handoutMasterIdLst>
    <p:handoutMasterId r:id="rId69"/>
  </p:handoutMasterIdLst>
  <p:sldIdLst>
    <p:sldId id="509" r:id="rId15"/>
    <p:sldId id="634" r:id="rId16"/>
    <p:sldId id="654" r:id="rId17"/>
    <p:sldId id="660" r:id="rId18"/>
    <p:sldId id="624" r:id="rId19"/>
    <p:sldId id="525" r:id="rId20"/>
    <p:sldId id="528" r:id="rId21"/>
    <p:sldId id="604" r:id="rId22"/>
    <p:sldId id="530" r:id="rId23"/>
    <p:sldId id="623" r:id="rId24"/>
    <p:sldId id="622" r:id="rId25"/>
    <p:sldId id="648" r:id="rId26"/>
    <p:sldId id="638" r:id="rId27"/>
    <p:sldId id="637" r:id="rId28"/>
    <p:sldId id="639" r:id="rId29"/>
    <p:sldId id="649" r:id="rId30"/>
    <p:sldId id="650" r:id="rId31"/>
    <p:sldId id="651" r:id="rId32"/>
    <p:sldId id="609" r:id="rId33"/>
    <p:sldId id="610" r:id="rId34"/>
    <p:sldId id="640" r:id="rId35"/>
    <p:sldId id="641" r:id="rId36"/>
    <p:sldId id="646" r:id="rId37"/>
    <p:sldId id="647" r:id="rId38"/>
    <p:sldId id="645" r:id="rId39"/>
    <p:sldId id="665" r:id="rId40"/>
    <p:sldId id="613" r:id="rId41"/>
    <p:sldId id="607" r:id="rId42"/>
    <p:sldId id="606" r:id="rId43"/>
    <p:sldId id="535" r:id="rId44"/>
    <p:sldId id="539" r:id="rId45"/>
    <p:sldId id="653" r:id="rId46"/>
    <p:sldId id="540" r:id="rId47"/>
    <p:sldId id="542" r:id="rId48"/>
    <p:sldId id="543" r:id="rId49"/>
    <p:sldId id="661" r:id="rId50"/>
    <p:sldId id="662" r:id="rId51"/>
    <p:sldId id="663" r:id="rId52"/>
    <p:sldId id="664" r:id="rId53"/>
    <p:sldId id="619" r:id="rId54"/>
    <p:sldId id="621" r:id="rId55"/>
    <p:sldId id="545" r:id="rId56"/>
    <p:sldId id="544" r:id="rId57"/>
    <p:sldId id="548" r:id="rId58"/>
    <p:sldId id="549" r:id="rId59"/>
    <p:sldId id="635" r:id="rId60"/>
    <p:sldId id="658" r:id="rId61"/>
    <p:sldId id="636" r:id="rId62"/>
    <p:sldId id="617" r:id="rId63"/>
    <p:sldId id="547" r:id="rId64"/>
    <p:sldId id="631" r:id="rId65"/>
    <p:sldId id="632" r:id="rId66"/>
    <p:sldId id="633" r:id="rId67"/>
  </p:sldIdLst>
  <p:sldSz cx="9144000" cy="6858000" type="screen4x3"/>
  <p:notesSz cx="7050088" cy="9436100"/>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a:srgbClr val="000066"/>
    <a:srgbClr val="808080"/>
    <a:srgbClr val="C0C0C0"/>
    <a:srgbClr val="DDDDDD"/>
    <a:srgbClr val="0099FF"/>
    <a:srgbClr val="D60093"/>
    <a:srgbClr val="CC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72711" autoAdjust="0"/>
  </p:normalViewPr>
  <p:slideViewPr>
    <p:cSldViewPr showGuides="1">
      <p:cViewPr>
        <p:scale>
          <a:sx n="121" d="100"/>
          <a:sy n="121" d="100"/>
        </p:scale>
        <p:origin x="-1260" y="-30"/>
      </p:cViewPr>
      <p:guideLst>
        <p:guide orient="horz" pos="2160"/>
        <p:guide pos="2880"/>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9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ben.weittenhiller\Documents\Projects\Market%20Assessments\Community%20Plan%20-%20v2\Local%20Market%20Data\Dallas%20Simple%207%202014.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38"/>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0983981693363844"/>
          <c:y val="5.2419354838709679E-2"/>
          <c:w val="0.70251716247139584"/>
          <c:h val="0.8286290322580645"/>
        </c:manualLayout>
      </c:layout>
      <c:bar3DChart>
        <c:barDir val="col"/>
        <c:grouping val="clustered"/>
        <c:varyColors val="0"/>
        <c:ser>
          <c:idx val="0"/>
          <c:order val="0"/>
          <c:tx>
            <c:strRef>
              <c:f>Sheet1!$A$2</c:f>
              <c:strCache>
                <c:ptCount val="1"/>
                <c:pt idx="0">
                  <c:v>Mortality</c:v>
                </c:pt>
              </c:strCache>
            </c:strRef>
          </c:tx>
          <c:spPr>
            <a:solidFill>
              <a:schemeClr val="accent1"/>
            </a:solidFill>
            <a:ln w="10242">
              <a:solidFill>
                <a:schemeClr val="tx1"/>
              </a:solidFill>
              <a:prstDash val="solid"/>
            </a:ln>
          </c:spPr>
          <c:invertIfNegative val="0"/>
          <c:cat>
            <c:strRef>
              <c:f>Sheet1!$B$1:$G$1</c:f>
              <c:strCache>
                <c:ptCount val="6"/>
                <c:pt idx="0">
                  <c:v>0-1</c:v>
                </c:pt>
                <c:pt idx="1">
                  <c:v>2</c:v>
                </c:pt>
                <c:pt idx="2">
                  <c:v>3</c:v>
                </c:pt>
                <c:pt idx="3">
                  <c:v>4</c:v>
                </c:pt>
                <c:pt idx="4">
                  <c:v>5</c:v>
                </c:pt>
                <c:pt idx="5">
                  <c:v>6+</c:v>
                </c:pt>
              </c:strCache>
            </c:strRef>
          </c:cat>
          <c:val>
            <c:numRef>
              <c:f>Sheet1!$B$2:$G$2</c:f>
              <c:numCache>
                <c:formatCode>General</c:formatCode>
                <c:ptCount val="6"/>
                <c:pt idx="0">
                  <c:v>14.8</c:v>
                </c:pt>
                <c:pt idx="1">
                  <c:v>13.7</c:v>
                </c:pt>
                <c:pt idx="2">
                  <c:v>11</c:v>
                </c:pt>
                <c:pt idx="3">
                  <c:v>10</c:v>
                </c:pt>
                <c:pt idx="4">
                  <c:v>9</c:v>
                </c:pt>
                <c:pt idx="5">
                  <c:v>5.4</c:v>
                </c:pt>
              </c:numCache>
            </c:numRef>
          </c:val>
        </c:ser>
        <c:dLbls>
          <c:showLegendKey val="0"/>
          <c:showVal val="0"/>
          <c:showCatName val="0"/>
          <c:showSerName val="0"/>
          <c:showPercent val="0"/>
          <c:showBubbleSize val="0"/>
        </c:dLbls>
        <c:gapWidth val="150"/>
        <c:gapDepth val="0"/>
        <c:shape val="box"/>
        <c:axId val="40391424"/>
        <c:axId val="40392960"/>
        <c:axId val="0"/>
      </c:bar3DChart>
      <c:catAx>
        <c:axId val="40391424"/>
        <c:scaling>
          <c:orientation val="minMax"/>
        </c:scaling>
        <c:delete val="0"/>
        <c:axPos val="b"/>
        <c:numFmt formatCode="General" sourceLinked="1"/>
        <c:majorTickMark val="out"/>
        <c:minorTickMark val="none"/>
        <c:tickLblPos val="low"/>
        <c:spPr>
          <a:ln w="2561">
            <a:solidFill>
              <a:schemeClr val="tx1"/>
            </a:solidFill>
            <a:prstDash val="solid"/>
          </a:ln>
        </c:spPr>
        <c:txPr>
          <a:bodyPr rot="0" vert="horz"/>
          <a:lstStyle/>
          <a:p>
            <a:pPr>
              <a:defRPr sz="1452" b="1" i="0" u="none" strike="noStrike" baseline="0">
                <a:solidFill>
                  <a:schemeClr val="tx1"/>
                </a:solidFill>
                <a:latin typeface="Arial"/>
                <a:ea typeface="Arial"/>
                <a:cs typeface="Arial"/>
              </a:defRPr>
            </a:pPr>
            <a:endParaRPr lang="en-US"/>
          </a:p>
        </c:txPr>
        <c:crossAx val="40392960"/>
        <c:crosses val="autoZero"/>
        <c:auto val="1"/>
        <c:lblAlgn val="ctr"/>
        <c:lblOffset val="100"/>
        <c:tickLblSkip val="1"/>
        <c:tickMarkSkip val="1"/>
        <c:noMultiLvlLbl val="0"/>
      </c:catAx>
      <c:valAx>
        <c:axId val="40392960"/>
        <c:scaling>
          <c:orientation val="minMax"/>
        </c:scaling>
        <c:delete val="0"/>
        <c:axPos val="l"/>
        <c:majorGridlines>
          <c:spPr>
            <a:ln w="2561">
              <a:solidFill>
                <a:schemeClr val="tx1"/>
              </a:solidFill>
              <a:prstDash val="solid"/>
            </a:ln>
          </c:spPr>
        </c:majorGridlines>
        <c:numFmt formatCode="General" sourceLinked="1"/>
        <c:majorTickMark val="out"/>
        <c:minorTickMark val="none"/>
        <c:tickLblPos val="nextTo"/>
        <c:spPr>
          <a:ln w="2561">
            <a:solidFill>
              <a:schemeClr val="tx1"/>
            </a:solidFill>
            <a:prstDash val="solid"/>
          </a:ln>
        </c:spPr>
        <c:txPr>
          <a:bodyPr rot="0" vert="horz"/>
          <a:lstStyle/>
          <a:p>
            <a:pPr>
              <a:defRPr sz="1452" b="1" i="0" u="none" strike="noStrike" baseline="0">
                <a:solidFill>
                  <a:schemeClr val="tx1"/>
                </a:solidFill>
                <a:latin typeface="Arial"/>
                <a:ea typeface="Arial"/>
                <a:cs typeface="Arial"/>
              </a:defRPr>
            </a:pPr>
            <a:endParaRPr lang="en-US"/>
          </a:p>
        </c:txPr>
        <c:crossAx val="40391424"/>
        <c:crosses val="autoZero"/>
        <c:crossBetween val="between"/>
      </c:valAx>
      <c:spPr>
        <a:noFill/>
        <a:ln w="21818">
          <a:noFill/>
        </a:ln>
      </c:spPr>
    </c:plotArea>
    <c:legend>
      <c:legendPos val="r"/>
      <c:layout>
        <c:manualLayout>
          <c:xMode val="edge"/>
          <c:yMode val="edge"/>
          <c:x val="0.77451617101581316"/>
          <c:y val="9.1872999745999481E-2"/>
          <c:w val="0.19790828832346374"/>
          <c:h val="0.10890638670166229"/>
        </c:manualLayout>
      </c:layout>
      <c:overlay val="0"/>
      <c:spPr>
        <a:noFill/>
        <a:ln w="2561">
          <a:noFill/>
          <a:prstDash val="solid"/>
        </a:ln>
      </c:spPr>
      <c:txPr>
        <a:bodyPr/>
        <a:lstStyle/>
        <a:p>
          <a:pPr>
            <a:defRPr sz="94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52"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Smoking</c:v>
                </c:pt>
                <c:pt idx="1">
                  <c:v>BMI</c:v>
                </c:pt>
                <c:pt idx="2">
                  <c:v>Physical Inactivity</c:v>
                </c:pt>
                <c:pt idx="3">
                  <c:v>Healthy Diet</c:v>
                </c:pt>
                <c:pt idx="4">
                  <c:v>Cholesterol</c:v>
                </c:pt>
                <c:pt idx="5">
                  <c:v>Blood Pressure</c:v>
                </c:pt>
                <c:pt idx="6">
                  <c:v>Diabetes</c:v>
                </c:pt>
              </c:strCache>
            </c:strRef>
          </c:cat>
          <c:val>
            <c:numRef>
              <c:f>Sheet1!$B$2:$B$8</c:f>
              <c:numCache>
                <c:formatCode>0.0%</c:formatCode>
                <c:ptCount val="7"/>
                <c:pt idx="0">
                  <c:v>0.13639999999999999</c:v>
                </c:pt>
                <c:pt idx="1">
                  <c:v>0.2888</c:v>
                </c:pt>
                <c:pt idx="2">
                  <c:v>0.51200000000000001</c:v>
                </c:pt>
                <c:pt idx="3">
                  <c:v>0.76800000000000002</c:v>
                </c:pt>
                <c:pt idx="4">
                  <c:v>0.42299999999999999</c:v>
                </c:pt>
                <c:pt idx="5">
                  <c:v>0.29599999999999999</c:v>
                </c:pt>
                <c:pt idx="6">
                  <c:v>9.4100000000000003E-2</c:v>
                </c:pt>
              </c:numCache>
            </c:numRef>
          </c:val>
        </c:ser>
        <c:dLbls>
          <c:showLegendKey val="0"/>
          <c:showVal val="0"/>
          <c:showCatName val="0"/>
          <c:showSerName val="0"/>
          <c:showPercent val="0"/>
          <c:showBubbleSize val="0"/>
        </c:dLbls>
        <c:gapWidth val="50"/>
        <c:overlap val="-27"/>
        <c:axId val="163989760"/>
        <c:axId val="164003840"/>
      </c:barChart>
      <c:catAx>
        <c:axId val="16398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4003840"/>
        <c:crosses val="autoZero"/>
        <c:auto val="1"/>
        <c:lblAlgn val="ctr"/>
        <c:lblOffset val="100"/>
        <c:noMultiLvlLbl val="0"/>
      </c:catAx>
      <c:valAx>
        <c:axId val="16400384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3989760"/>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505"/>
          <c:y val="3.0651340996168612E-2"/>
          <c:w val="0.47118644067796606"/>
          <c:h val="0.81609195402298806"/>
        </c:manualLayout>
      </c:layout>
      <c:barChart>
        <c:barDir val="bar"/>
        <c:grouping val="clustered"/>
        <c:varyColors val="0"/>
        <c:ser>
          <c:idx val="0"/>
          <c:order val="0"/>
          <c:tx>
            <c:strRef>
              <c:f>Sheet1!$A$2</c:f>
              <c:strCache>
                <c:ptCount val="1"/>
                <c:pt idx="0">
                  <c:v>Deaths (1000s)</c:v>
                </c:pt>
              </c:strCache>
            </c:strRef>
          </c:tx>
          <c:spPr>
            <a:solidFill>
              <a:srgbClr val="EEECE1"/>
            </a:solidFill>
            <a:ln w="2953">
              <a:solidFill>
                <a:srgbClr val="000000"/>
              </a:solidFill>
              <a:prstDash val="solid"/>
            </a:ln>
          </c:spPr>
          <c:invertIfNegative val="0"/>
          <c:cat>
            <c:strRef>
              <c:f>Sheet1!$B$1:$G$1</c:f>
              <c:strCache>
                <c:ptCount val="6"/>
                <c:pt idx="0">
                  <c:v>Area level poverty</c:v>
                </c:pt>
                <c:pt idx="1">
                  <c:v>Income inequality</c:v>
                </c:pt>
                <c:pt idx="2">
                  <c:v>Individual poverty</c:v>
                </c:pt>
                <c:pt idx="3">
                  <c:v>Low social support</c:v>
                </c:pt>
                <c:pt idx="4">
                  <c:v>Racial segregation</c:v>
                </c:pt>
                <c:pt idx="5">
                  <c:v>Low education level</c:v>
                </c:pt>
              </c:strCache>
            </c:strRef>
          </c:cat>
          <c:val>
            <c:numRef>
              <c:f>Sheet1!$B$2:$G$2</c:f>
              <c:numCache>
                <c:formatCode>#,##0</c:formatCode>
                <c:ptCount val="6"/>
                <c:pt idx="0">
                  <c:v>39</c:v>
                </c:pt>
                <c:pt idx="1">
                  <c:v>119</c:v>
                </c:pt>
                <c:pt idx="2">
                  <c:v>133</c:v>
                </c:pt>
                <c:pt idx="3">
                  <c:v>162</c:v>
                </c:pt>
                <c:pt idx="4" formatCode="General">
                  <c:v>176</c:v>
                </c:pt>
                <c:pt idx="5">
                  <c:v>245</c:v>
                </c:pt>
              </c:numCache>
            </c:numRef>
          </c:val>
        </c:ser>
        <c:dLbls>
          <c:showLegendKey val="0"/>
          <c:showVal val="0"/>
          <c:showCatName val="0"/>
          <c:showSerName val="0"/>
          <c:showPercent val="0"/>
          <c:showBubbleSize val="0"/>
        </c:dLbls>
        <c:gapWidth val="150"/>
        <c:axId val="65356544"/>
        <c:axId val="65358080"/>
      </c:barChart>
      <c:catAx>
        <c:axId val="65356544"/>
        <c:scaling>
          <c:orientation val="minMax"/>
        </c:scaling>
        <c:delete val="0"/>
        <c:axPos val="l"/>
        <c:numFmt formatCode="General" sourceLinked="1"/>
        <c:majorTickMark val="out"/>
        <c:minorTickMark val="none"/>
        <c:tickLblPos val="nextTo"/>
        <c:spPr>
          <a:ln w="2953">
            <a:solidFill>
              <a:srgbClr val="000000"/>
            </a:solidFill>
            <a:prstDash val="solid"/>
          </a:ln>
        </c:spPr>
        <c:txPr>
          <a:bodyPr rot="0" vert="horz"/>
          <a:lstStyle/>
          <a:p>
            <a:pPr>
              <a:defRPr sz="1279" b="1" i="0" u="none" strike="noStrike" baseline="0">
                <a:solidFill>
                  <a:srgbClr val="000000"/>
                </a:solidFill>
                <a:latin typeface="MS P????"/>
                <a:ea typeface="MS P????"/>
                <a:cs typeface="MS P????"/>
              </a:defRPr>
            </a:pPr>
            <a:endParaRPr lang="en-US"/>
          </a:p>
        </c:txPr>
        <c:crossAx val="65358080"/>
        <c:crosses val="autoZero"/>
        <c:auto val="1"/>
        <c:lblAlgn val="ctr"/>
        <c:lblOffset val="100"/>
        <c:tickLblSkip val="1"/>
        <c:tickMarkSkip val="1"/>
        <c:noMultiLvlLbl val="0"/>
      </c:catAx>
      <c:valAx>
        <c:axId val="65358080"/>
        <c:scaling>
          <c:orientation val="minMax"/>
        </c:scaling>
        <c:delete val="0"/>
        <c:axPos val="b"/>
        <c:numFmt formatCode="#,##0" sourceLinked="1"/>
        <c:majorTickMark val="out"/>
        <c:minorTickMark val="none"/>
        <c:tickLblPos val="nextTo"/>
        <c:spPr>
          <a:ln w="2953">
            <a:solidFill>
              <a:srgbClr val="000000"/>
            </a:solidFill>
            <a:prstDash val="solid"/>
          </a:ln>
        </c:spPr>
        <c:txPr>
          <a:bodyPr rot="0" vert="horz"/>
          <a:lstStyle/>
          <a:p>
            <a:pPr>
              <a:defRPr sz="1279" b="1" i="0" u="none" strike="noStrike" baseline="0">
                <a:solidFill>
                  <a:srgbClr val="000000"/>
                </a:solidFill>
                <a:latin typeface="MS P????"/>
                <a:ea typeface="MS P????"/>
                <a:cs typeface="MS P????"/>
              </a:defRPr>
            </a:pPr>
            <a:endParaRPr lang="en-US"/>
          </a:p>
        </c:txPr>
        <c:crossAx val="65356544"/>
        <c:crosses val="autoZero"/>
        <c:crossBetween val="between"/>
      </c:valAx>
      <c:spPr>
        <a:noFill/>
        <a:ln w="2953">
          <a:solidFill>
            <a:srgbClr val="000000"/>
          </a:solidFill>
          <a:prstDash val="solid"/>
        </a:ln>
      </c:spPr>
    </c:plotArea>
    <c:legend>
      <c:legendPos val="r"/>
      <c:layout>
        <c:manualLayout>
          <c:xMode val="edge"/>
          <c:yMode val="edge"/>
          <c:x val="0.77022274325908557"/>
          <c:y val="0.43488943488943488"/>
          <c:w val="0.21922626025791325"/>
          <c:h val="9.0909090909090912E-2"/>
        </c:manualLayout>
      </c:layout>
      <c:overlay val="0"/>
      <c:spPr>
        <a:noFill/>
        <a:ln w="2953">
          <a:solidFill>
            <a:srgbClr val="000000"/>
          </a:solidFill>
          <a:prstDash val="solid"/>
        </a:ln>
      </c:spPr>
      <c:txPr>
        <a:bodyPr/>
        <a:lstStyle/>
        <a:p>
          <a:pPr>
            <a:defRPr sz="1079" b="1" i="0" u="none" strike="noStrike" baseline="0">
              <a:solidFill>
                <a:srgbClr val="000000"/>
              </a:solidFill>
              <a:latin typeface="MS P????"/>
              <a:ea typeface="MS P????"/>
              <a:cs typeface="MS P????"/>
            </a:defRPr>
          </a:pPr>
          <a:endParaRPr lang="en-US"/>
        </a:p>
      </c:txPr>
    </c:legend>
    <c:plotVisOnly val="1"/>
    <c:dispBlanksAs val="gap"/>
    <c:showDLblsOverMax val="0"/>
  </c:chart>
  <c:spPr>
    <a:noFill/>
    <a:ln>
      <a:noFill/>
    </a:ln>
  </c:spPr>
  <c:txPr>
    <a:bodyPr/>
    <a:lstStyle/>
    <a:p>
      <a:pPr>
        <a:defRPr sz="1279" b="1" i="0" u="none" strike="noStrike" baseline="0">
          <a:solidFill>
            <a:srgbClr val="000000"/>
          </a:solidFill>
          <a:latin typeface="MS P????"/>
          <a:ea typeface="MS P????"/>
          <a:cs typeface="MS P????"/>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433E5-842B-7844-8F47-3F5CA7989321}" type="doc">
      <dgm:prSet loTypeId="urn:microsoft.com/office/officeart/2005/8/layout/gear1" loCatId="" qsTypeId="urn:microsoft.com/office/officeart/2005/8/quickstyle/simple4" qsCatId="simple" csTypeId="urn:microsoft.com/office/officeart/2005/8/colors/accent1_2" csCatId="accent1" phldr="1"/>
      <dgm:spPr/>
    </dgm:pt>
    <dgm:pt modelId="{51C99BD4-B4B2-E448-BE47-BE50F0668236}">
      <dgm:prSet phldrT="[Text]"/>
      <dgm:spPr/>
      <dgm:t>
        <a:bodyPr/>
        <a:lstStyle/>
        <a:p>
          <a:r>
            <a:rPr lang="en-US" dirty="0" smtClean="0"/>
            <a:t>Community Services</a:t>
          </a:r>
        </a:p>
        <a:p>
          <a:r>
            <a:rPr lang="en-US" dirty="0" smtClean="0"/>
            <a:t>Workplaces</a:t>
          </a:r>
        </a:p>
        <a:p>
          <a:r>
            <a:rPr lang="en-US" dirty="0" smtClean="0"/>
            <a:t>Schools</a:t>
          </a:r>
        </a:p>
        <a:p>
          <a:endParaRPr lang="en-US" dirty="0" smtClean="0"/>
        </a:p>
        <a:p>
          <a:endParaRPr lang="en-US" dirty="0"/>
        </a:p>
      </dgm:t>
    </dgm:pt>
    <dgm:pt modelId="{9803E475-CDBB-9F4A-8701-0FAD854CE8E9}" type="parTrans" cxnId="{5D49D047-3995-444C-BFA5-0CD146BBD487}">
      <dgm:prSet/>
      <dgm:spPr/>
      <dgm:t>
        <a:bodyPr/>
        <a:lstStyle/>
        <a:p>
          <a:endParaRPr lang="en-US"/>
        </a:p>
      </dgm:t>
    </dgm:pt>
    <dgm:pt modelId="{F59C44E2-B112-514A-BA50-11BF8E092EF3}" type="sibTrans" cxnId="{5D49D047-3995-444C-BFA5-0CD146BBD487}">
      <dgm:prSet/>
      <dgm:spPr/>
      <dgm:t>
        <a:bodyPr/>
        <a:lstStyle/>
        <a:p>
          <a:endParaRPr lang="en-US"/>
        </a:p>
      </dgm:t>
    </dgm:pt>
    <dgm:pt modelId="{A5E41247-941D-2B44-968D-372CD85EE38E}">
      <dgm:prSet phldrT="[Text]"/>
      <dgm:spPr/>
      <dgm:t>
        <a:bodyPr/>
        <a:lstStyle/>
        <a:p>
          <a:r>
            <a:rPr lang="en-US" dirty="0" smtClean="0"/>
            <a:t>Public</a:t>
          </a:r>
        </a:p>
        <a:p>
          <a:r>
            <a:rPr lang="en-US" dirty="0" smtClean="0"/>
            <a:t>Health</a:t>
          </a:r>
          <a:endParaRPr lang="en-US" dirty="0"/>
        </a:p>
      </dgm:t>
    </dgm:pt>
    <dgm:pt modelId="{189334F3-E1D4-0640-BE6F-23969CC767DE}" type="parTrans" cxnId="{2C1583B0-2FBE-834E-87B7-A169FEFB18F9}">
      <dgm:prSet/>
      <dgm:spPr/>
      <dgm:t>
        <a:bodyPr/>
        <a:lstStyle/>
        <a:p>
          <a:endParaRPr lang="en-US"/>
        </a:p>
      </dgm:t>
    </dgm:pt>
    <dgm:pt modelId="{B3263388-9920-6E43-8D2C-6DF338AC6049}" type="sibTrans" cxnId="{2C1583B0-2FBE-834E-87B7-A169FEFB18F9}">
      <dgm:prSet/>
      <dgm:spPr/>
      <dgm:t>
        <a:bodyPr/>
        <a:lstStyle/>
        <a:p>
          <a:endParaRPr lang="en-US"/>
        </a:p>
      </dgm:t>
    </dgm:pt>
    <dgm:pt modelId="{C1EE648E-E9F8-DF45-9974-6B4C2BD11CE6}">
      <dgm:prSet phldrT="[Text]"/>
      <dgm:spPr/>
      <dgm:t>
        <a:bodyPr/>
        <a:lstStyle/>
        <a:p>
          <a:r>
            <a:rPr lang="en-US" dirty="0" smtClean="0"/>
            <a:t>Medical Care</a:t>
          </a:r>
          <a:endParaRPr lang="en-US" dirty="0"/>
        </a:p>
      </dgm:t>
    </dgm:pt>
    <dgm:pt modelId="{F54D9DA1-89AE-4342-8380-EDEE34DD247A}" type="parTrans" cxnId="{B147BD95-978F-7445-94E9-710A8325A6CB}">
      <dgm:prSet/>
      <dgm:spPr/>
      <dgm:t>
        <a:bodyPr/>
        <a:lstStyle/>
        <a:p>
          <a:endParaRPr lang="en-US"/>
        </a:p>
      </dgm:t>
    </dgm:pt>
    <dgm:pt modelId="{071C2F34-8583-4B4E-9A26-960888B322AC}" type="sibTrans" cxnId="{B147BD95-978F-7445-94E9-710A8325A6CB}">
      <dgm:prSet/>
      <dgm:spPr/>
      <dgm:t>
        <a:bodyPr/>
        <a:lstStyle/>
        <a:p>
          <a:endParaRPr lang="en-US"/>
        </a:p>
      </dgm:t>
    </dgm:pt>
    <dgm:pt modelId="{4E849644-D6B0-224A-8275-0ABF54DDF8AD}" type="pres">
      <dgm:prSet presAssocID="{DE2433E5-842B-7844-8F47-3F5CA7989321}" presName="composite" presStyleCnt="0">
        <dgm:presLayoutVars>
          <dgm:chMax val="3"/>
          <dgm:animLvl val="lvl"/>
          <dgm:resizeHandles val="exact"/>
        </dgm:presLayoutVars>
      </dgm:prSet>
      <dgm:spPr/>
    </dgm:pt>
    <dgm:pt modelId="{FD667A3A-88AE-CF4F-80D3-EFE798DA8934}" type="pres">
      <dgm:prSet presAssocID="{51C99BD4-B4B2-E448-BE47-BE50F0668236}" presName="gear1" presStyleLbl="node1" presStyleIdx="0" presStyleCnt="3">
        <dgm:presLayoutVars>
          <dgm:chMax val="1"/>
          <dgm:bulletEnabled val="1"/>
        </dgm:presLayoutVars>
      </dgm:prSet>
      <dgm:spPr/>
      <dgm:t>
        <a:bodyPr/>
        <a:lstStyle/>
        <a:p>
          <a:endParaRPr lang="en-US"/>
        </a:p>
      </dgm:t>
    </dgm:pt>
    <dgm:pt modelId="{561211C1-8993-3141-9245-BB377F7FAF41}" type="pres">
      <dgm:prSet presAssocID="{51C99BD4-B4B2-E448-BE47-BE50F0668236}" presName="gear1srcNode" presStyleLbl="node1" presStyleIdx="0" presStyleCnt="3"/>
      <dgm:spPr/>
      <dgm:t>
        <a:bodyPr/>
        <a:lstStyle/>
        <a:p>
          <a:endParaRPr lang="en-US"/>
        </a:p>
      </dgm:t>
    </dgm:pt>
    <dgm:pt modelId="{94D90E0C-266A-6247-8CB7-A1A3CA2D20A1}" type="pres">
      <dgm:prSet presAssocID="{51C99BD4-B4B2-E448-BE47-BE50F0668236}" presName="gear1dstNode" presStyleLbl="node1" presStyleIdx="0" presStyleCnt="3"/>
      <dgm:spPr/>
      <dgm:t>
        <a:bodyPr/>
        <a:lstStyle/>
        <a:p>
          <a:endParaRPr lang="en-US"/>
        </a:p>
      </dgm:t>
    </dgm:pt>
    <dgm:pt modelId="{0746E1CD-FEA1-9E4B-90AF-CFF9E7B15832}" type="pres">
      <dgm:prSet presAssocID="{A5E41247-941D-2B44-968D-372CD85EE38E}" presName="gear2" presStyleLbl="node1" presStyleIdx="1" presStyleCnt="3">
        <dgm:presLayoutVars>
          <dgm:chMax val="1"/>
          <dgm:bulletEnabled val="1"/>
        </dgm:presLayoutVars>
      </dgm:prSet>
      <dgm:spPr/>
      <dgm:t>
        <a:bodyPr/>
        <a:lstStyle/>
        <a:p>
          <a:endParaRPr lang="en-US"/>
        </a:p>
      </dgm:t>
    </dgm:pt>
    <dgm:pt modelId="{82F8E6B1-3151-0D42-9B97-0FCBA7FD76EB}" type="pres">
      <dgm:prSet presAssocID="{A5E41247-941D-2B44-968D-372CD85EE38E}" presName="gear2srcNode" presStyleLbl="node1" presStyleIdx="1" presStyleCnt="3"/>
      <dgm:spPr/>
      <dgm:t>
        <a:bodyPr/>
        <a:lstStyle/>
        <a:p>
          <a:endParaRPr lang="en-US"/>
        </a:p>
      </dgm:t>
    </dgm:pt>
    <dgm:pt modelId="{092A4003-45E8-694E-9CF3-1F4AEC4A3360}" type="pres">
      <dgm:prSet presAssocID="{A5E41247-941D-2B44-968D-372CD85EE38E}" presName="gear2dstNode" presStyleLbl="node1" presStyleIdx="1" presStyleCnt="3"/>
      <dgm:spPr/>
      <dgm:t>
        <a:bodyPr/>
        <a:lstStyle/>
        <a:p>
          <a:endParaRPr lang="en-US"/>
        </a:p>
      </dgm:t>
    </dgm:pt>
    <dgm:pt modelId="{AB378EB5-8C54-7B4C-9B0A-F4DC6F500B5A}" type="pres">
      <dgm:prSet presAssocID="{C1EE648E-E9F8-DF45-9974-6B4C2BD11CE6}" presName="gear3" presStyleLbl="node1" presStyleIdx="2" presStyleCnt="3"/>
      <dgm:spPr/>
      <dgm:t>
        <a:bodyPr/>
        <a:lstStyle/>
        <a:p>
          <a:endParaRPr lang="en-US"/>
        </a:p>
      </dgm:t>
    </dgm:pt>
    <dgm:pt modelId="{CF211C6C-0AF4-C143-9683-44E2B9416FB7}" type="pres">
      <dgm:prSet presAssocID="{C1EE648E-E9F8-DF45-9974-6B4C2BD11CE6}" presName="gear3tx" presStyleLbl="node1" presStyleIdx="2" presStyleCnt="3">
        <dgm:presLayoutVars>
          <dgm:chMax val="1"/>
          <dgm:bulletEnabled val="1"/>
        </dgm:presLayoutVars>
      </dgm:prSet>
      <dgm:spPr/>
      <dgm:t>
        <a:bodyPr/>
        <a:lstStyle/>
        <a:p>
          <a:endParaRPr lang="en-US"/>
        </a:p>
      </dgm:t>
    </dgm:pt>
    <dgm:pt modelId="{FBEEDADF-E2C9-CC4A-8189-4A20DF19F921}" type="pres">
      <dgm:prSet presAssocID="{C1EE648E-E9F8-DF45-9974-6B4C2BD11CE6}" presName="gear3srcNode" presStyleLbl="node1" presStyleIdx="2" presStyleCnt="3"/>
      <dgm:spPr/>
      <dgm:t>
        <a:bodyPr/>
        <a:lstStyle/>
        <a:p>
          <a:endParaRPr lang="en-US"/>
        </a:p>
      </dgm:t>
    </dgm:pt>
    <dgm:pt modelId="{D777794F-2C4A-D045-B4AC-612F3FA0B28E}" type="pres">
      <dgm:prSet presAssocID="{C1EE648E-E9F8-DF45-9974-6B4C2BD11CE6}" presName="gear3dstNode" presStyleLbl="node1" presStyleIdx="2" presStyleCnt="3"/>
      <dgm:spPr/>
      <dgm:t>
        <a:bodyPr/>
        <a:lstStyle/>
        <a:p>
          <a:endParaRPr lang="en-US"/>
        </a:p>
      </dgm:t>
    </dgm:pt>
    <dgm:pt modelId="{6D2ECD0C-6627-2E46-9EAF-1EBFB7676E01}" type="pres">
      <dgm:prSet presAssocID="{F59C44E2-B112-514A-BA50-11BF8E092EF3}" presName="connector1" presStyleLbl="sibTrans2D1" presStyleIdx="0" presStyleCnt="3"/>
      <dgm:spPr/>
      <dgm:t>
        <a:bodyPr/>
        <a:lstStyle/>
        <a:p>
          <a:endParaRPr lang="en-US"/>
        </a:p>
      </dgm:t>
    </dgm:pt>
    <dgm:pt modelId="{8528D4E8-0495-A143-978B-206076184F23}" type="pres">
      <dgm:prSet presAssocID="{B3263388-9920-6E43-8D2C-6DF338AC6049}" presName="connector2" presStyleLbl="sibTrans2D1" presStyleIdx="1" presStyleCnt="3"/>
      <dgm:spPr/>
      <dgm:t>
        <a:bodyPr/>
        <a:lstStyle/>
        <a:p>
          <a:endParaRPr lang="en-US"/>
        </a:p>
      </dgm:t>
    </dgm:pt>
    <dgm:pt modelId="{1261CE26-8739-2C4A-8AF7-7DCBE253D970}" type="pres">
      <dgm:prSet presAssocID="{071C2F34-8583-4B4E-9A26-960888B322AC}" presName="connector3" presStyleLbl="sibTrans2D1" presStyleIdx="2" presStyleCnt="3"/>
      <dgm:spPr/>
      <dgm:t>
        <a:bodyPr/>
        <a:lstStyle/>
        <a:p>
          <a:endParaRPr lang="en-US"/>
        </a:p>
      </dgm:t>
    </dgm:pt>
  </dgm:ptLst>
  <dgm:cxnLst>
    <dgm:cxn modelId="{D12A7FFE-B676-43A7-850B-C38514B84EE7}" type="presOf" srcId="{51C99BD4-B4B2-E448-BE47-BE50F0668236}" destId="{94D90E0C-266A-6247-8CB7-A1A3CA2D20A1}" srcOrd="2" destOrd="0" presId="urn:microsoft.com/office/officeart/2005/8/layout/gear1"/>
    <dgm:cxn modelId="{E60FF01F-984D-4C53-9BCA-9B4A69417335}" type="presOf" srcId="{071C2F34-8583-4B4E-9A26-960888B322AC}" destId="{1261CE26-8739-2C4A-8AF7-7DCBE253D970}" srcOrd="0" destOrd="0" presId="urn:microsoft.com/office/officeart/2005/8/layout/gear1"/>
    <dgm:cxn modelId="{3E54947A-34DD-4805-8FB3-EA2739AB3FF9}" type="presOf" srcId="{F59C44E2-B112-514A-BA50-11BF8E092EF3}" destId="{6D2ECD0C-6627-2E46-9EAF-1EBFB7676E01}" srcOrd="0" destOrd="0" presId="urn:microsoft.com/office/officeart/2005/8/layout/gear1"/>
    <dgm:cxn modelId="{2609E80C-FB47-4D79-8E4B-0028C73DD019}" type="presOf" srcId="{A5E41247-941D-2B44-968D-372CD85EE38E}" destId="{092A4003-45E8-694E-9CF3-1F4AEC4A3360}" srcOrd="2" destOrd="0" presId="urn:microsoft.com/office/officeart/2005/8/layout/gear1"/>
    <dgm:cxn modelId="{DD3486D0-2D1C-4E29-ABDB-1D8BAEB71201}" type="presOf" srcId="{51C99BD4-B4B2-E448-BE47-BE50F0668236}" destId="{561211C1-8993-3141-9245-BB377F7FAF41}" srcOrd="1" destOrd="0" presId="urn:microsoft.com/office/officeart/2005/8/layout/gear1"/>
    <dgm:cxn modelId="{B147BD95-978F-7445-94E9-710A8325A6CB}" srcId="{DE2433E5-842B-7844-8F47-3F5CA7989321}" destId="{C1EE648E-E9F8-DF45-9974-6B4C2BD11CE6}" srcOrd="2" destOrd="0" parTransId="{F54D9DA1-89AE-4342-8380-EDEE34DD247A}" sibTransId="{071C2F34-8583-4B4E-9A26-960888B322AC}"/>
    <dgm:cxn modelId="{8E86B679-A8C2-40D9-BA6E-6757C5FB82EB}" type="presOf" srcId="{51C99BD4-B4B2-E448-BE47-BE50F0668236}" destId="{FD667A3A-88AE-CF4F-80D3-EFE798DA8934}" srcOrd="0" destOrd="0" presId="urn:microsoft.com/office/officeart/2005/8/layout/gear1"/>
    <dgm:cxn modelId="{CA648322-2E72-4B5F-B670-A484172D33B8}" type="presOf" srcId="{DE2433E5-842B-7844-8F47-3F5CA7989321}" destId="{4E849644-D6B0-224A-8275-0ABF54DDF8AD}" srcOrd="0" destOrd="0" presId="urn:microsoft.com/office/officeart/2005/8/layout/gear1"/>
    <dgm:cxn modelId="{B0807118-68B6-4FF5-AD1A-57733C076C27}" type="presOf" srcId="{A5E41247-941D-2B44-968D-372CD85EE38E}" destId="{0746E1CD-FEA1-9E4B-90AF-CFF9E7B15832}" srcOrd="0" destOrd="0" presId="urn:microsoft.com/office/officeart/2005/8/layout/gear1"/>
    <dgm:cxn modelId="{5D49D047-3995-444C-BFA5-0CD146BBD487}" srcId="{DE2433E5-842B-7844-8F47-3F5CA7989321}" destId="{51C99BD4-B4B2-E448-BE47-BE50F0668236}" srcOrd="0" destOrd="0" parTransId="{9803E475-CDBB-9F4A-8701-0FAD854CE8E9}" sibTransId="{F59C44E2-B112-514A-BA50-11BF8E092EF3}"/>
    <dgm:cxn modelId="{F0ECB240-E0F7-4691-8677-E306AB1F0A74}" type="presOf" srcId="{C1EE648E-E9F8-DF45-9974-6B4C2BD11CE6}" destId="{FBEEDADF-E2C9-CC4A-8189-4A20DF19F921}" srcOrd="2" destOrd="0" presId="urn:microsoft.com/office/officeart/2005/8/layout/gear1"/>
    <dgm:cxn modelId="{954FFECC-D596-46E1-9AFF-652A841A4D6C}" type="presOf" srcId="{C1EE648E-E9F8-DF45-9974-6B4C2BD11CE6}" destId="{AB378EB5-8C54-7B4C-9B0A-F4DC6F500B5A}" srcOrd="0" destOrd="0" presId="urn:microsoft.com/office/officeart/2005/8/layout/gear1"/>
    <dgm:cxn modelId="{FFE37491-A07F-4705-8C39-1219DD63ED0C}" type="presOf" srcId="{B3263388-9920-6E43-8D2C-6DF338AC6049}" destId="{8528D4E8-0495-A143-978B-206076184F23}" srcOrd="0" destOrd="0" presId="urn:microsoft.com/office/officeart/2005/8/layout/gear1"/>
    <dgm:cxn modelId="{B3E44D65-AE57-4828-91D3-D364391FBF07}" type="presOf" srcId="{C1EE648E-E9F8-DF45-9974-6B4C2BD11CE6}" destId="{D777794F-2C4A-D045-B4AC-612F3FA0B28E}" srcOrd="3" destOrd="0" presId="urn:microsoft.com/office/officeart/2005/8/layout/gear1"/>
    <dgm:cxn modelId="{2C1583B0-2FBE-834E-87B7-A169FEFB18F9}" srcId="{DE2433E5-842B-7844-8F47-3F5CA7989321}" destId="{A5E41247-941D-2B44-968D-372CD85EE38E}" srcOrd="1" destOrd="0" parTransId="{189334F3-E1D4-0640-BE6F-23969CC767DE}" sibTransId="{B3263388-9920-6E43-8D2C-6DF338AC6049}"/>
    <dgm:cxn modelId="{0F297B41-7488-4DBF-B9DF-8711599BF8CE}" type="presOf" srcId="{C1EE648E-E9F8-DF45-9974-6B4C2BD11CE6}" destId="{CF211C6C-0AF4-C143-9683-44E2B9416FB7}" srcOrd="1" destOrd="0" presId="urn:microsoft.com/office/officeart/2005/8/layout/gear1"/>
    <dgm:cxn modelId="{6450B798-67F1-453D-89CF-AC85651D5967}" type="presOf" srcId="{A5E41247-941D-2B44-968D-372CD85EE38E}" destId="{82F8E6B1-3151-0D42-9B97-0FCBA7FD76EB}" srcOrd="1" destOrd="0" presId="urn:microsoft.com/office/officeart/2005/8/layout/gear1"/>
    <dgm:cxn modelId="{351BC432-3EA3-460E-9CD6-1B2B185259A6}" type="presParOf" srcId="{4E849644-D6B0-224A-8275-0ABF54DDF8AD}" destId="{FD667A3A-88AE-CF4F-80D3-EFE798DA8934}" srcOrd="0" destOrd="0" presId="urn:microsoft.com/office/officeart/2005/8/layout/gear1"/>
    <dgm:cxn modelId="{8981CC62-FFF8-4A65-94F9-3A09365715AB}" type="presParOf" srcId="{4E849644-D6B0-224A-8275-0ABF54DDF8AD}" destId="{561211C1-8993-3141-9245-BB377F7FAF41}" srcOrd="1" destOrd="0" presId="urn:microsoft.com/office/officeart/2005/8/layout/gear1"/>
    <dgm:cxn modelId="{749D7BDD-3E44-4BBB-85AE-7B4AC794E53C}" type="presParOf" srcId="{4E849644-D6B0-224A-8275-0ABF54DDF8AD}" destId="{94D90E0C-266A-6247-8CB7-A1A3CA2D20A1}" srcOrd="2" destOrd="0" presId="urn:microsoft.com/office/officeart/2005/8/layout/gear1"/>
    <dgm:cxn modelId="{C0107E04-184C-4024-80A0-40694C065589}" type="presParOf" srcId="{4E849644-D6B0-224A-8275-0ABF54DDF8AD}" destId="{0746E1CD-FEA1-9E4B-90AF-CFF9E7B15832}" srcOrd="3" destOrd="0" presId="urn:microsoft.com/office/officeart/2005/8/layout/gear1"/>
    <dgm:cxn modelId="{C1F9A0EC-F62A-4F48-B1EB-80A693F5D1BF}" type="presParOf" srcId="{4E849644-D6B0-224A-8275-0ABF54DDF8AD}" destId="{82F8E6B1-3151-0D42-9B97-0FCBA7FD76EB}" srcOrd="4" destOrd="0" presId="urn:microsoft.com/office/officeart/2005/8/layout/gear1"/>
    <dgm:cxn modelId="{DF703F8C-3D1F-45F5-A144-668941D974DC}" type="presParOf" srcId="{4E849644-D6B0-224A-8275-0ABF54DDF8AD}" destId="{092A4003-45E8-694E-9CF3-1F4AEC4A3360}" srcOrd="5" destOrd="0" presId="urn:microsoft.com/office/officeart/2005/8/layout/gear1"/>
    <dgm:cxn modelId="{7D35FCC8-3644-49A2-A558-552A2C9535D1}" type="presParOf" srcId="{4E849644-D6B0-224A-8275-0ABF54DDF8AD}" destId="{AB378EB5-8C54-7B4C-9B0A-F4DC6F500B5A}" srcOrd="6" destOrd="0" presId="urn:microsoft.com/office/officeart/2005/8/layout/gear1"/>
    <dgm:cxn modelId="{CEC5468D-9E58-476C-B418-D87552F851DB}" type="presParOf" srcId="{4E849644-D6B0-224A-8275-0ABF54DDF8AD}" destId="{CF211C6C-0AF4-C143-9683-44E2B9416FB7}" srcOrd="7" destOrd="0" presId="urn:microsoft.com/office/officeart/2005/8/layout/gear1"/>
    <dgm:cxn modelId="{F1773CEA-41DB-4795-86E8-33A22890737E}" type="presParOf" srcId="{4E849644-D6B0-224A-8275-0ABF54DDF8AD}" destId="{FBEEDADF-E2C9-CC4A-8189-4A20DF19F921}" srcOrd="8" destOrd="0" presId="urn:microsoft.com/office/officeart/2005/8/layout/gear1"/>
    <dgm:cxn modelId="{4C91296E-620B-4144-814D-B2CE3CB778B9}" type="presParOf" srcId="{4E849644-D6B0-224A-8275-0ABF54DDF8AD}" destId="{D777794F-2C4A-D045-B4AC-612F3FA0B28E}" srcOrd="9" destOrd="0" presId="urn:microsoft.com/office/officeart/2005/8/layout/gear1"/>
    <dgm:cxn modelId="{8F74104E-81B8-4BBB-9333-1DA16155EC10}" type="presParOf" srcId="{4E849644-D6B0-224A-8275-0ABF54DDF8AD}" destId="{6D2ECD0C-6627-2E46-9EAF-1EBFB7676E01}" srcOrd="10" destOrd="0" presId="urn:microsoft.com/office/officeart/2005/8/layout/gear1"/>
    <dgm:cxn modelId="{3BE74052-32AF-4F9B-BEC1-391311932607}" type="presParOf" srcId="{4E849644-D6B0-224A-8275-0ABF54DDF8AD}" destId="{8528D4E8-0495-A143-978B-206076184F23}" srcOrd="11" destOrd="0" presId="urn:microsoft.com/office/officeart/2005/8/layout/gear1"/>
    <dgm:cxn modelId="{A01D22CD-FA93-442E-ABD2-6460B5A2A4ED}" type="presParOf" srcId="{4E849644-D6B0-224A-8275-0ABF54DDF8AD}" destId="{1261CE26-8739-2C4A-8AF7-7DCBE253D97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67A3A-88AE-CF4F-80D3-EFE798DA8934}">
      <dsp:nvSpPr>
        <dsp:cNvPr id="0" name=""/>
        <dsp:cNvSpPr/>
      </dsp:nvSpPr>
      <dsp:spPr>
        <a:xfrm>
          <a:off x="4130039" y="1920240"/>
          <a:ext cx="2346960" cy="2346960"/>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Community Services</a:t>
          </a:r>
        </a:p>
        <a:p>
          <a:pPr lvl="0" algn="ctr" defTabSz="488950">
            <a:lnSpc>
              <a:spcPct val="90000"/>
            </a:lnSpc>
            <a:spcBef>
              <a:spcPct val="0"/>
            </a:spcBef>
            <a:spcAft>
              <a:spcPct val="35000"/>
            </a:spcAft>
          </a:pPr>
          <a:r>
            <a:rPr lang="en-US" sz="1100" kern="1200" dirty="0" smtClean="0"/>
            <a:t>Workplaces</a:t>
          </a:r>
        </a:p>
        <a:p>
          <a:pPr lvl="0" algn="ctr" defTabSz="488950">
            <a:lnSpc>
              <a:spcPct val="90000"/>
            </a:lnSpc>
            <a:spcBef>
              <a:spcPct val="0"/>
            </a:spcBef>
            <a:spcAft>
              <a:spcPct val="35000"/>
            </a:spcAft>
          </a:pPr>
          <a:r>
            <a:rPr lang="en-US" sz="1100" kern="1200" dirty="0" smtClean="0"/>
            <a:t>Schools</a:t>
          </a:r>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a:p>
      </dsp:txBody>
      <dsp:txXfrm>
        <a:off x="4601882" y="2470004"/>
        <a:ext cx="1403274" cy="1206386"/>
      </dsp:txXfrm>
    </dsp:sp>
    <dsp:sp modelId="{0746E1CD-FEA1-9E4B-90AF-CFF9E7B15832}">
      <dsp:nvSpPr>
        <dsp:cNvPr id="0" name=""/>
        <dsp:cNvSpPr/>
      </dsp:nvSpPr>
      <dsp:spPr>
        <a:xfrm>
          <a:off x="2764535" y="1365504"/>
          <a:ext cx="1706880" cy="1706880"/>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Public</a:t>
          </a:r>
        </a:p>
        <a:p>
          <a:pPr lvl="0" algn="ctr" defTabSz="488950">
            <a:lnSpc>
              <a:spcPct val="90000"/>
            </a:lnSpc>
            <a:spcBef>
              <a:spcPct val="0"/>
            </a:spcBef>
            <a:spcAft>
              <a:spcPct val="35000"/>
            </a:spcAft>
          </a:pPr>
          <a:r>
            <a:rPr lang="en-US" sz="1100" kern="1200" dirty="0" smtClean="0"/>
            <a:t>Health</a:t>
          </a:r>
          <a:endParaRPr lang="en-US" sz="1100" kern="1200" dirty="0"/>
        </a:p>
      </dsp:txBody>
      <dsp:txXfrm>
        <a:off x="3194247" y="1797813"/>
        <a:ext cx="847456" cy="842262"/>
      </dsp:txXfrm>
    </dsp:sp>
    <dsp:sp modelId="{AB378EB5-8C54-7B4C-9B0A-F4DC6F500B5A}">
      <dsp:nvSpPr>
        <dsp:cNvPr id="0" name=""/>
        <dsp:cNvSpPr/>
      </dsp:nvSpPr>
      <dsp:spPr>
        <a:xfrm rot="20700000">
          <a:off x="3720562" y="187930"/>
          <a:ext cx="1672394" cy="1672394"/>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Medical Care</a:t>
          </a:r>
          <a:endParaRPr lang="en-US" sz="1100" kern="1200" dirty="0"/>
        </a:p>
      </dsp:txBody>
      <dsp:txXfrm rot="-20700000">
        <a:off x="4087368" y="554735"/>
        <a:ext cx="938784" cy="938784"/>
      </dsp:txXfrm>
    </dsp:sp>
    <dsp:sp modelId="{6D2ECD0C-6627-2E46-9EAF-1EBFB7676E01}">
      <dsp:nvSpPr>
        <dsp:cNvPr id="0" name=""/>
        <dsp:cNvSpPr/>
      </dsp:nvSpPr>
      <dsp:spPr>
        <a:xfrm>
          <a:off x="3950373" y="1565633"/>
          <a:ext cx="3004108" cy="3004108"/>
        </a:xfrm>
        <a:prstGeom prst="circularArrow">
          <a:avLst>
            <a:gd name="adj1" fmla="val 4688"/>
            <a:gd name="adj2" fmla="val 299029"/>
            <a:gd name="adj3" fmla="val 2517941"/>
            <a:gd name="adj4" fmla="val 15857457"/>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28D4E8-0495-A143-978B-206076184F23}">
      <dsp:nvSpPr>
        <dsp:cNvPr id="0" name=""/>
        <dsp:cNvSpPr/>
      </dsp:nvSpPr>
      <dsp:spPr>
        <a:xfrm>
          <a:off x="2462250" y="987523"/>
          <a:ext cx="2182672" cy="2182672"/>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61CE26-8739-2C4A-8AF7-7DCBE253D970}">
      <dsp:nvSpPr>
        <dsp:cNvPr id="0" name=""/>
        <dsp:cNvSpPr/>
      </dsp:nvSpPr>
      <dsp:spPr>
        <a:xfrm>
          <a:off x="3333721" y="-178699"/>
          <a:ext cx="2353360" cy="2353360"/>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b="0"/>
            </a:lvl1pPr>
          </a:lstStyle>
          <a:p>
            <a:endParaRPr lang="en-US" altLang="en-US"/>
          </a:p>
        </p:txBody>
      </p:sp>
      <p:sp>
        <p:nvSpPr>
          <p:cNvPr id="7171" name="Rectangle 3"/>
          <p:cNvSpPr>
            <a:spLocks noGrp="1" noChangeArrowheads="1"/>
          </p:cNvSpPr>
          <p:nvPr>
            <p:ph type="dt" sz="quarter" idx="1"/>
          </p:nvPr>
        </p:nvSpPr>
        <p:spPr bwMode="auto">
          <a:xfrm>
            <a:off x="3962400" y="0"/>
            <a:ext cx="3124200" cy="45720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b="0"/>
            </a:lvl1pPr>
          </a:lstStyle>
          <a:p>
            <a:endParaRPr lang="en-US" altLang="en-US"/>
          </a:p>
        </p:txBody>
      </p:sp>
      <p:sp>
        <p:nvSpPr>
          <p:cNvPr id="7172" name="Rectangle 4"/>
          <p:cNvSpPr>
            <a:spLocks noGrp="1" noChangeArrowheads="1"/>
          </p:cNvSpPr>
          <p:nvPr>
            <p:ph type="ftr" sz="quarter" idx="2"/>
          </p:nvPr>
        </p:nvSpPr>
        <p:spPr bwMode="auto">
          <a:xfrm>
            <a:off x="0" y="8991600"/>
            <a:ext cx="3048000" cy="457200"/>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b="0"/>
            </a:lvl1pPr>
          </a:lstStyle>
          <a:p>
            <a:endParaRPr lang="en-US" altLang="en-US"/>
          </a:p>
        </p:txBody>
      </p:sp>
      <p:sp>
        <p:nvSpPr>
          <p:cNvPr id="7173" name="Rectangle 5"/>
          <p:cNvSpPr>
            <a:spLocks noGrp="1" noChangeArrowheads="1"/>
          </p:cNvSpPr>
          <p:nvPr>
            <p:ph type="sldNum" sz="quarter" idx="3"/>
          </p:nvPr>
        </p:nvSpPr>
        <p:spPr bwMode="auto">
          <a:xfrm>
            <a:off x="3962400" y="8991600"/>
            <a:ext cx="3124200" cy="457200"/>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b="0"/>
            </a:lvl1pPr>
          </a:lstStyle>
          <a:p>
            <a:fld id="{C3BDD6DD-5583-4F2C-9165-64C3D803F215}" type="slidenum">
              <a:rPr lang="en-US" altLang="en-US"/>
              <a:pPr/>
              <a:t>‹#›</a:t>
            </a:fld>
            <a:endParaRPr lang="en-US" altLang="en-US"/>
          </a:p>
        </p:txBody>
      </p:sp>
    </p:spTree>
    <p:extLst>
      <p:ext uri="{BB962C8B-B14F-4D97-AF65-F5344CB8AC3E}">
        <p14:creationId xmlns:p14="http://schemas.microsoft.com/office/powerpoint/2010/main" val="42048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b="0"/>
            </a:lvl1pPr>
          </a:lstStyle>
          <a:p>
            <a:endParaRPr lang="en-US" altLang="en-US"/>
          </a:p>
        </p:txBody>
      </p:sp>
      <p:sp>
        <p:nvSpPr>
          <p:cNvPr id="22531" name="Rectangle 3"/>
          <p:cNvSpPr>
            <a:spLocks noGrp="1" noChangeArrowheads="1"/>
          </p:cNvSpPr>
          <p:nvPr>
            <p:ph type="dt" idx="1"/>
          </p:nvPr>
        </p:nvSpPr>
        <p:spPr bwMode="auto">
          <a:xfrm>
            <a:off x="3962400" y="0"/>
            <a:ext cx="3124200" cy="45720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b="0"/>
            </a:lvl1pPr>
          </a:lstStyle>
          <a:p>
            <a:endParaRPr lang="en-US" altLang="en-US"/>
          </a:p>
        </p:txBody>
      </p:sp>
      <p:sp>
        <p:nvSpPr>
          <p:cNvPr id="22532" name="Rectangle 4"/>
          <p:cNvSpPr>
            <a:spLocks noGrp="1" noRot="1" noChangeAspect="1" noChangeArrowheads="1" noTextEdit="1"/>
          </p:cNvSpPr>
          <p:nvPr>
            <p:ph type="sldImg" idx="2"/>
          </p:nvPr>
        </p:nvSpPr>
        <p:spPr bwMode="auto">
          <a:xfrm>
            <a:off x="1119188" y="685800"/>
            <a:ext cx="4775200" cy="35814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914400" y="4495800"/>
            <a:ext cx="5181600" cy="426720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en-US" altLang="en-US" smtClean="0"/>
              <a:t>Click to edit Master text styles</a:t>
            </a:r>
          </a:p>
        </p:txBody>
      </p:sp>
      <p:sp>
        <p:nvSpPr>
          <p:cNvPr id="22534" name="Rectangle 6"/>
          <p:cNvSpPr>
            <a:spLocks noGrp="1" noChangeArrowheads="1"/>
          </p:cNvSpPr>
          <p:nvPr>
            <p:ph type="ftr" sz="quarter" idx="4"/>
          </p:nvPr>
        </p:nvSpPr>
        <p:spPr bwMode="auto">
          <a:xfrm>
            <a:off x="0" y="8991600"/>
            <a:ext cx="3048000" cy="457200"/>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b="0"/>
            </a:lvl1pPr>
          </a:lstStyle>
          <a:p>
            <a:endParaRPr lang="en-US" altLang="en-US"/>
          </a:p>
        </p:txBody>
      </p:sp>
      <p:sp>
        <p:nvSpPr>
          <p:cNvPr id="22535" name="Rectangle 7"/>
          <p:cNvSpPr>
            <a:spLocks noGrp="1" noChangeArrowheads="1"/>
          </p:cNvSpPr>
          <p:nvPr>
            <p:ph type="sldNum" sz="quarter" idx="5"/>
          </p:nvPr>
        </p:nvSpPr>
        <p:spPr bwMode="auto">
          <a:xfrm>
            <a:off x="3962400" y="8991600"/>
            <a:ext cx="3124200" cy="457200"/>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b="0"/>
            </a:lvl1pPr>
          </a:lstStyle>
          <a:p>
            <a:fld id="{DD925003-E83B-4FA1-B927-376BBC8B8905}" type="slidenum">
              <a:rPr lang="en-US" altLang="en-US"/>
              <a:pPr/>
              <a:t>‹#›</a:t>
            </a:fld>
            <a:endParaRPr lang="en-US" altLang="en-US"/>
          </a:p>
        </p:txBody>
      </p:sp>
    </p:spTree>
    <p:extLst>
      <p:ext uri="{BB962C8B-B14F-4D97-AF65-F5344CB8AC3E}">
        <p14:creationId xmlns:p14="http://schemas.microsoft.com/office/powerpoint/2010/main" val="1635785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D129F-EBD5-43AF-A211-10CE25A27765}" type="slidenum">
              <a:rPr lang="en-US" altLang="en-US"/>
              <a:pPr/>
              <a:t>1</a:t>
            </a:fld>
            <a:endParaRPr lang="en-US" altLang="en-US"/>
          </a:p>
        </p:txBody>
      </p:sp>
      <p:sp>
        <p:nvSpPr>
          <p:cNvPr id="758786" name="Rectangle 2"/>
          <p:cNvSpPr>
            <a:spLocks noGrp="1" noRot="1" noChangeAspect="1" noChangeArrowheads="1" noTextEdit="1"/>
          </p:cNvSpPr>
          <p:nvPr>
            <p:ph type="sldImg"/>
          </p:nvPr>
        </p:nvSpPr>
        <p:spPr>
          <a:xfrm>
            <a:off x="1119188" y="685800"/>
            <a:ext cx="4775200" cy="3581400"/>
          </a:xfrm>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020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89B73B-DF07-44BA-BC5C-C4F96900574E}"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185423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85800"/>
            <a:ext cx="4775200" cy="3581400"/>
          </a:xfrm>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B99F8B92-433D-4319-AA8F-F5490CAA644C}" type="slidenum">
              <a:rPr lang="en-US" smtClean="0">
                <a:solidFill>
                  <a:prstClr val="black"/>
                </a:solidFill>
              </a:rPr>
              <a:pPr/>
              <a:t>29</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Section 12</a:t>
            </a:r>
            <a:endParaRPr lang="en-US"/>
          </a:p>
        </p:txBody>
      </p:sp>
    </p:spTree>
    <p:extLst>
      <p:ext uri="{BB962C8B-B14F-4D97-AF65-F5344CB8AC3E}">
        <p14:creationId xmlns:p14="http://schemas.microsoft.com/office/powerpoint/2010/main" val="246333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66813" y="708025"/>
            <a:ext cx="4716462"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1122" indent="-288893">
              <a:defRPr sz="1200">
                <a:solidFill>
                  <a:schemeClr val="tx1"/>
                </a:solidFill>
                <a:latin typeface="Calibri" charset="0"/>
                <a:ea typeface="MS PGothic" charset="0"/>
                <a:cs typeface="MS PGothic" charset="0"/>
              </a:defRPr>
            </a:lvl2pPr>
            <a:lvl3pPr marL="1155573" indent="-231115">
              <a:defRPr sz="1200">
                <a:solidFill>
                  <a:schemeClr val="tx1"/>
                </a:solidFill>
                <a:latin typeface="Calibri" charset="0"/>
                <a:ea typeface="MS PGothic" charset="0"/>
                <a:cs typeface="MS PGothic" charset="0"/>
              </a:defRPr>
            </a:lvl3pPr>
            <a:lvl4pPr marL="1617802" indent="-231115">
              <a:defRPr sz="1200">
                <a:solidFill>
                  <a:schemeClr val="tx1"/>
                </a:solidFill>
                <a:latin typeface="Calibri" charset="0"/>
                <a:ea typeface="MS PGothic" charset="0"/>
                <a:cs typeface="MS PGothic" charset="0"/>
              </a:defRPr>
            </a:lvl4pPr>
            <a:lvl5pPr marL="2080031" indent="-231115">
              <a:defRPr sz="1200">
                <a:solidFill>
                  <a:schemeClr val="tx1"/>
                </a:solidFill>
                <a:latin typeface="Calibri" charset="0"/>
                <a:ea typeface="MS PGothic" charset="0"/>
                <a:cs typeface="MS PGothic" charset="0"/>
              </a:defRPr>
            </a:lvl5pPr>
            <a:lvl6pPr marL="2542261" indent="-23111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04490" indent="-23111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66719" indent="-23111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28948" indent="-23111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531A79C-D361-4D4F-93F3-06FCC84A1BB5}"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972028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defRPr sz="2400">
                <a:solidFill>
                  <a:schemeClr val="tx1"/>
                </a:solidFill>
                <a:latin typeface="Calibri" charset="0"/>
                <a:ea typeface="ＭＳ Ｐゴシック" charset="0"/>
                <a:cs typeface="ＭＳ Ｐゴシック" charset="0"/>
              </a:defRPr>
            </a:lvl1pPr>
            <a:lvl2pPr marL="742950" indent="-285750" defTabSz="920750" eaLnBrk="0" hangingPunct="0">
              <a:defRPr sz="2400">
                <a:solidFill>
                  <a:schemeClr val="tx1"/>
                </a:solidFill>
                <a:latin typeface="Calibri" charset="0"/>
                <a:ea typeface="ＭＳ Ｐゴシック" charset="0"/>
              </a:defRPr>
            </a:lvl2pPr>
            <a:lvl3pPr marL="1143000" indent="-228600" defTabSz="920750" eaLnBrk="0" hangingPunct="0">
              <a:defRPr sz="2400">
                <a:solidFill>
                  <a:schemeClr val="tx1"/>
                </a:solidFill>
                <a:latin typeface="Calibri" charset="0"/>
                <a:ea typeface="ＭＳ Ｐゴシック" charset="0"/>
              </a:defRPr>
            </a:lvl3pPr>
            <a:lvl4pPr marL="1600200" indent="-228600" defTabSz="920750" eaLnBrk="0" hangingPunct="0">
              <a:defRPr sz="2400">
                <a:solidFill>
                  <a:schemeClr val="tx1"/>
                </a:solidFill>
                <a:latin typeface="Calibri" charset="0"/>
                <a:ea typeface="ＭＳ Ｐゴシック" charset="0"/>
              </a:defRPr>
            </a:lvl4pPr>
            <a:lvl5pPr marL="2057400" indent="-228600" defTabSz="920750" eaLnBrk="0" hangingPunct="0">
              <a:defRPr sz="2400">
                <a:solidFill>
                  <a:schemeClr val="tx1"/>
                </a:solidFill>
                <a:latin typeface="Calibri" charset="0"/>
                <a:ea typeface="ＭＳ Ｐゴシック" charset="0"/>
              </a:defRPr>
            </a:lvl5pPr>
            <a:lvl6pPr marL="2514600" indent="-228600" defTabSz="920750"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20750"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20750"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2075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0A258B2-46B0-C54C-B370-27DDEA96B14F}" type="slidenum">
              <a:rPr lang="en-US" sz="1200">
                <a:solidFill>
                  <a:srgbClr val="000000"/>
                </a:solidFill>
              </a:rPr>
              <a:pPr eaLnBrk="1" hangingPunct="1"/>
              <a:t>34</a:t>
            </a:fld>
            <a:endParaRPr lang="en-US" sz="1200">
              <a:solidFill>
                <a:srgbClr val="000000"/>
              </a:solidFill>
            </a:endParaRPr>
          </a:p>
        </p:txBody>
      </p:sp>
      <p:sp>
        <p:nvSpPr>
          <p:cNvPr id="63490"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bwMode="auto">
          <a:xfrm>
            <a:off x="687388" y="4343400"/>
            <a:ext cx="54864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a:latin typeface="Calibri" charset="0"/>
              </a:rPr>
              <a:t>Tobacco use is the leading cause of preventable death, disease and excess health care costs</a:t>
            </a:r>
          </a:p>
          <a:p>
            <a:pPr eaLnBrk="1" hangingPunct="1">
              <a:spcBef>
                <a:spcPct val="0"/>
              </a:spcBef>
            </a:pPr>
            <a:endParaRPr lang="en-US" b="1">
              <a:latin typeface="Calibri" charset="0"/>
            </a:endParaRPr>
          </a:p>
          <a:p>
            <a:pPr eaLnBrk="1" hangingPunct="1">
              <a:spcBef>
                <a:spcPct val="0"/>
              </a:spcBef>
            </a:pPr>
            <a:r>
              <a:rPr lang="en-US">
                <a:latin typeface="Calibri" charset="0"/>
              </a:rPr>
              <a:t>* High school seniors who smoked 1 or more cigarettes during the previous 30 days (Institute for Social Research, University of Michigan. Monitoring the Future Project, 1975–2004). </a:t>
            </a:r>
            <a:br>
              <a:rPr lang="en-US">
                <a:latin typeface="Calibri" charset="0"/>
              </a:rPr>
            </a:br>
            <a:r>
              <a:rPr lang="en-US">
                <a:latin typeface="Calibri" charset="0"/>
              </a:rPr>
              <a:t>†Total population of adults who are current cigarette smokers (National Health Interview Surveys, 1965–2003). </a:t>
            </a:r>
          </a:p>
        </p:txBody>
      </p:sp>
    </p:spTree>
    <p:extLst>
      <p:ext uri="{BB962C8B-B14F-4D97-AF65-F5344CB8AC3E}">
        <p14:creationId xmlns:p14="http://schemas.microsoft.com/office/powerpoint/2010/main" val="112527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defTabSz="923925" eaLnBrk="0" hangingPunct="0">
              <a:defRPr sz="2400">
                <a:solidFill>
                  <a:schemeClr val="tx1"/>
                </a:solidFill>
                <a:latin typeface="Calibri" charset="0"/>
                <a:ea typeface="ＭＳ Ｐゴシック" charset="0"/>
                <a:cs typeface="ＭＳ Ｐゴシック" charset="0"/>
              </a:defRPr>
            </a:lvl1pPr>
            <a:lvl2pPr marL="742950" indent="-285750" defTabSz="923925" eaLnBrk="0" hangingPunct="0">
              <a:defRPr sz="2400">
                <a:solidFill>
                  <a:schemeClr val="tx1"/>
                </a:solidFill>
                <a:latin typeface="Calibri" charset="0"/>
                <a:ea typeface="ＭＳ Ｐゴシック" charset="0"/>
              </a:defRPr>
            </a:lvl2pPr>
            <a:lvl3pPr marL="1143000" indent="-228600" defTabSz="923925" eaLnBrk="0" hangingPunct="0">
              <a:defRPr sz="2400">
                <a:solidFill>
                  <a:schemeClr val="tx1"/>
                </a:solidFill>
                <a:latin typeface="Calibri" charset="0"/>
                <a:ea typeface="ＭＳ Ｐゴシック" charset="0"/>
              </a:defRPr>
            </a:lvl3pPr>
            <a:lvl4pPr marL="1600200" indent="-228600" defTabSz="923925" eaLnBrk="0" hangingPunct="0">
              <a:defRPr sz="2400">
                <a:solidFill>
                  <a:schemeClr val="tx1"/>
                </a:solidFill>
                <a:latin typeface="Calibri" charset="0"/>
                <a:ea typeface="ＭＳ Ｐゴシック" charset="0"/>
              </a:defRPr>
            </a:lvl4pPr>
            <a:lvl5pPr marL="2057400" indent="-228600" defTabSz="923925" eaLnBrk="0" hangingPunct="0">
              <a:defRPr sz="2400">
                <a:solidFill>
                  <a:schemeClr val="tx1"/>
                </a:solidFill>
                <a:latin typeface="Calibri"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Calibri" charset="0"/>
                <a:ea typeface="ＭＳ Ｐゴシック" charset="0"/>
              </a:defRPr>
            </a:lvl9pPr>
          </a:lstStyle>
          <a:p>
            <a:pPr algn="r" eaLnBrk="1" fontAlgn="base" hangingPunct="1">
              <a:spcBef>
                <a:spcPct val="0"/>
              </a:spcBef>
              <a:spcAft>
                <a:spcPct val="0"/>
              </a:spcAft>
            </a:pPr>
            <a:fld id="{FF552F98-6C3D-134B-AEEA-9C936FBA14D7}" type="slidenum">
              <a:rPr lang="en-US" sz="1200">
                <a:solidFill>
                  <a:srgbClr val="000000"/>
                </a:solidFill>
                <a:latin typeface="Arial" charset="0"/>
              </a:rPr>
              <a:pPr algn="r" eaLnBrk="1" fontAlgn="base" hangingPunct="1">
                <a:spcBef>
                  <a:spcPct val="0"/>
                </a:spcBef>
                <a:spcAft>
                  <a:spcPct val="0"/>
                </a:spcAft>
              </a:pPr>
              <a:t>35</a:t>
            </a:fld>
            <a:endParaRPr lang="en-US" sz="1200">
              <a:solidFill>
                <a:srgbClr val="000000"/>
              </a:solidFill>
              <a:latin typeface="Arial" charset="0"/>
            </a:endParaRPr>
          </a:p>
        </p:txBody>
      </p:sp>
      <p:sp>
        <p:nvSpPr>
          <p:cNvPr id="65538" name="Rectangle 2"/>
          <p:cNvSpPr>
            <a:spLocks noGrp="1" noRot="1" noChangeAspect="1" noChangeArrowheads="1" noTextEdit="1"/>
          </p:cNvSpPr>
          <p:nvPr>
            <p:ph type="sldImg"/>
          </p:nvPr>
        </p:nvSpPr>
        <p:spPr bwMode="auto">
          <a:xfrm>
            <a:off x="1155700" y="692150"/>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149114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D129F-EBD5-43AF-A211-10CE25A27765}" type="slidenum">
              <a:rPr lang="en-US" altLang="en-US">
                <a:solidFill>
                  <a:prstClr val="black"/>
                </a:solidFill>
              </a:rPr>
              <a:pPr/>
              <a:t>36</a:t>
            </a:fld>
            <a:endParaRPr lang="en-US" altLang="en-US" dirty="0">
              <a:solidFill>
                <a:prstClr val="black"/>
              </a:solidFill>
            </a:endParaRPr>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r>
              <a:rPr lang="en-US" altLang="en-US" dirty="0" smtClean="0"/>
              <a:t>Lisa to open the call</a:t>
            </a:r>
            <a:endParaRPr lang="en-US" altLang="en-US" dirty="0"/>
          </a:p>
        </p:txBody>
      </p:sp>
    </p:spTree>
    <p:extLst>
      <p:ext uri="{BB962C8B-B14F-4D97-AF65-F5344CB8AC3E}">
        <p14:creationId xmlns:p14="http://schemas.microsoft.com/office/powerpoint/2010/main" val="221367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Eduardo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in three American adults have high blood pressure.  This is about 80 million people.  Additionally only 54% of these people have their BP controlled even though we have had effective treatments for 50 years.  To achieve our 2020 goal we are going to need to move 13.6 M of these people to control. </a:t>
            </a:r>
            <a:r>
              <a:rPr lang="en-US" sz="1200" b="0" dirty="0" smtClean="0"/>
              <a:t>High blood pressure is often noted</a:t>
            </a:r>
            <a:r>
              <a:rPr lang="en-US" sz="1200" b="0" baseline="0" dirty="0" smtClean="0"/>
              <a:t> as a contributing risk factor </a:t>
            </a:r>
            <a:r>
              <a:rPr lang="en-US" sz="1200" b="0" dirty="0" smtClean="0"/>
              <a:t>to heart attack and heart failure, stroke, kidney failure, and other deadly consequences</a:t>
            </a:r>
            <a:r>
              <a:rPr lang="en-US" sz="1200" b="0" baseline="0" dirty="0" smtClean="0"/>
              <a:t> and a recent new study supports keeping our blood pressure low.  </a:t>
            </a: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p:txBody>
      </p:sp>
      <p:sp>
        <p:nvSpPr>
          <p:cNvPr id="4" name="Slide Number Placeholder 3"/>
          <p:cNvSpPr>
            <a:spLocks noGrp="1"/>
          </p:cNvSpPr>
          <p:nvPr>
            <p:ph type="sldNum" sz="quarter" idx="10"/>
          </p:nvPr>
        </p:nvSpPr>
        <p:spPr/>
        <p:txBody>
          <a:bodyPr/>
          <a:lstStyle/>
          <a:p>
            <a:fld id="{3609C741-29EA-43A7-B572-995A88C3922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90850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Eduardo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prior to sessions the National Institutes of Health (NIH) reported</a:t>
            </a:r>
            <a:r>
              <a:rPr lang="en-US" baseline="0" dirty="0" smtClean="0"/>
              <a:t> on the results of the SPRINT Trial</a:t>
            </a:r>
            <a:r>
              <a:rPr lang="en-US" dirty="0" smtClean="0"/>
              <a:t>, for people age 50 and older with high blood pressure and at least one other risk factor for heart disease, they noted lowering blood pressure to under 120 mm Hg reduced a combined end point of heart attack, acute coronary syndrome, heart failure and strokes by 30% more than lowering it to 140 mm Hg.  In addition, deaths from any cause were reduced by 25% in those treated to reach a goal of 120 mm Hg. The study's independent data safety and monitoring board called for the study to be halted because of this significant benefit, which clearly outweighed any harm.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promoted during Sessions and we used the momentum</a:t>
            </a:r>
            <a:r>
              <a:rPr lang="en-US" baseline="0" dirty="0" smtClean="0"/>
              <a:t> of the SPRINT Trial to draw attention to our new initiative:  Target: BP.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609C741-29EA-43A7-B572-995A88C3922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302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smtClean="0"/>
              <a:t>Sara</a:t>
            </a:r>
          </a:p>
          <a:p>
            <a:pPr marL="0" indent="0">
              <a:buNone/>
            </a:pPr>
            <a:endParaRPr lang="en-US" sz="1200" b="0" dirty="0" smtClean="0"/>
          </a:p>
          <a:p>
            <a:pPr marL="0" indent="0">
              <a:buNone/>
            </a:pPr>
            <a:r>
              <a:rPr lang="en-US" sz="1200" b="0" dirty="0" smtClean="0"/>
              <a:t>Target:</a:t>
            </a:r>
            <a:r>
              <a:rPr lang="en-US" sz="1200" b="0" baseline="0" dirty="0" smtClean="0"/>
              <a:t> BP is a</a:t>
            </a:r>
            <a:r>
              <a:rPr lang="en-US" sz="1200" b="0" dirty="0" smtClean="0"/>
              <a:t> call to action motivating hospitals, medical practices, practitioners and health services organizations to prioritize blood pressure control.  We are asking healthcare providers across the country to join us and</a:t>
            </a:r>
            <a:r>
              <a:rPr lang="en-US" sz="1200" b="0" baseline="0" dirty="0" smtClean="0"/>
              <a:t> work within their systems to increase their control rates for HBP patients to 70% or better.  </a:t>
            </a:r>
            <a:endParaRPr lang="en-US" sz="1200" b="0" dirty="0" smtClean="0"/>
          </a:p>
          <a:p>
            <a:endParaRPr lang="en-US" sz="1200" b="0" dirty="0" smtClean="0"/>
          </a:p>
          <a:p>
            <a:pPr marL="0" indent="0">
              <a:buNone/>
            </a:pPr>
            <a:r>
              <a:rPr lang="en-US" sz="1200" b="0" dirty="0" smtClean="0"/>
              <a:t>We will provide tools and assets for healthcare providers to use in practice, including the AHA/ACC/CDC Hypertension Treatment Algorithm through Target: BP.  There is</a:t>
            </a:r>
            <a:r>
              <a:rPr lang="en-US" sz="1200" b="0" baseline="0" dirty="0" smtClean="0"/>
              <a:t> a dedicated website to register for Target: BP and access resources for providers and patients:  www.heart.org/targetbp</a:t>
            </a:r>
            <a:endParaRPr lang="en-US" sz="1200" b="0" dirty="0" smtClean="0"/>
          </a:p>
          <a:p>
            <a:endParaRPr lang="en-US" sz="1200" b="0" dirty="0" smtClean="0"/>
          </a:p>
          <a:p>
            <a:pPr marL="0" indent="0">
              <a:buNone/>
            </a:pPr>
            <a:r>
              <a:rPr lang="en-US" sz="1200" b="0" dirty="0" smtClean="0"/>
              <a:t>We will then recognize healthcare providers who attain high levels of blood pressure control in their patient populations, particularly those who achieve 70, 80 or 90 percent control.  The first recognition</a:t>
            </a:r>
            <a:r>
              <a:rPr lang="en-US" sz="1200" b="0" baseline="0" dirty="0" smtClean="0"/>
              <a:t> will take place during Sessions 2016.  </a:t>
            </a:r>
          </a:p>
          <a:p>
            <a:pPr marL="0" indent="0">
              <a:buNone/>
            </a:pPr>
            <a:endParaRPr lang="en-US" sz="1200" b="0" baseline="0" dirty="0" smtClean="0"/>
          </a:p>
          <a:p>
            <a:pPr marL="0" indent="0">
              <a:buNone/>
            </a:pPr>
            <a:r>
              <a:rPr lang="en-US" sz="1200" b="0" baseline="0" dirty="0" smtClean="0"/>
              <a:t>We have reached out to the AMA and Million Hearts and they our in support of the program.  </a:t>
            </a:r>
            <a:endParaRPr lang="en-US" sz="1200" b="0" dirty="0" smtClean="0"/>
          </a:p>
          <a:p>
            <a:endParaRPr lang="en-US" dirty="0" smtClean="0"/>
          </a:p>
        </p:txBody>
      </p:sp>
      <p:sp>
        <p:nvSpPr>
          <p:cNvPr id="4" name="Slide Number Placeholder 3"/>
          <p:cNvSpPr>
            <a:spLocks noGrp="1"/>
          </p:cNvSpPr>
          <p:nvPr>
            <p:ph type="sldNum" sz="quarter" idx="10"/>
          </p:nvPr>
        </p:nvSpPr>
        <p:spPr/>
        <p:txBody>
          <a:bodyPr/>
          <a:lstStyle/>
          <a:p>
            <a:fld id="{3609C741-29EA-43A7-B572-995A88C3922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14426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85800"/>
            <a:ext cx="4775200" cy="3581400"/>
          </a:xfrm>
        </p:spPr>
      </p:sp>
      <p:sp>
        <p:nvSpPr>
          <p:cNvPr id="3" name="Notes Placeholder 2"/>
          <p:cNvSpPr>
            <a:spLocks noGrp="1"/>
          </p:cNvSpPr>
          <p:nvPr>
            <p:ph type="body" idx="1"/>
          </p:nvPr>
        </p:nvSpPr>
        <p:spPr/>
        <p:txBody>
          <a:bodyPr/>
          <a:lstStyle/>
          <a:p>
            <a:r>
              <a:rPr lang="en-US" dirty="0" smtClean="0"/>
              <a:t>Diving deeper</a:t>
            </a:r>
            <a:r>
              <a:rPr lang="en-US" baseline="0" dirty="0" smtClean="0"/>
              <a:t> into the strategy supporting our health impact goal we have focused our efforts on increasing blood pressure control in both traditional – clinical – and non-traditional – community-based – settings.</a:t>
            </a:r>
          </a:p>
          <a:p>
            <a:endParaRPr lang="en-US" baseline="0" dirty="0" smtClean="0"/>
          </a:p>
          <a:p>
            <a:r>
              <a:rPr lang="en-US" baseline="0" dirty="0" smtClean="0"/>
              <a:t>While these strategies look differently when deployed in their respective settings – for example in the clinical setting we are working through The Guideline Advantage platform to help clinicians adopt proven treatment algorithms that drive system-wide </a:t>
            </a:r>
            <a:r>
              <a:rPr lang="en-US" baseline="0" dirty="0" err="1" smtClean="0"/>
              <a:t>bp</a:t>
            </a:r>
            <a:r>
              <a:rPr lang="en-US" baseline="0" dirty="0" smtClean="0"/>
              <a:t> control, while in community settings we are seeking partnerships with a variety of organizations – senior living centers and YMCAs for example – to support individuals in the practice of self-management and lifestyle change.</a:t>
            </a:r>
          </a:p>
          <a:p>
            <a:endParaRPr lang="en-US" baseline="0" dirty="0" smtClean="0"/>
          </a:p>
          <a:p>
            <a:r>
              <a:rPr lang="en-US" baseline="0" dirty="0" smtClean="0"/>
              <a:t>That said, we believe our efforts in clinical and community settings are strongest when linked, which is where this new funding from Kaiser will help us go.</a:t>
            </a:r>
            <a:endParaRPr lang="en-US" dirty="0"/>
          </a:p>
        </p:txBody>
      </p:sp>
      <p:sp>
        <p:nvSpPr>
          <p:cNvPr id="4" name="Slide Number Placeholder 3"/>
          <p:cNvSpPr>
            <a:spLocks noGrp="1"/>
          </p:cNvSpPr>
          <p:nvPr>
            <p:ph type="sldNum" sz="quarter" idx="10"/>
          </p:nvPr>
        </p:nvSpPr>
        <p:spPr/>
        <p:txBody>
          <a:bodyPr/>
          <a:lstStyle/>
          <a:p>
            <a:fld id="{3DF1C5CE-222C-4659-9A99-B99FC42AF6EC}" type="slidenum">
              <a:rPr lang="en-US" smtClean="0">
                <a:solidFill>
                  <a:prstClr val="black"/>
                </a:solidFill>
                <a:latin typeface="Palatino Linotype" panose="02040502050505030304"/>
              </a:rPr>
              <a:pPr/>
              <a:t>40</a:t>
            </a:fld>
            <a:endParaRPr lang="en-US">
              <a:solidFill>
                <a:prstClr val="black"/>
              </a:solidFill>
              <a:latin typeface="Palatino Linotype" panose="02040502050505030304"/>
            </a:endParaRPr>
          </a:p>
        </p:txBody>
      </p:sp>
    </p:spTree>
    <p:extLst>
      <p:ext uri="{BB962C8B-B14F-4D97-AF65-F5344CB8AC3E}">
        <p14:creationId xmlns:p14="http://schemas.microsoft.com/office/powerpoint/2010/main" val="390020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b="1" dirty="0">
              <a:latin typeface="Calibri" charset="0"/>
            </a:endParaRPr>
          </a:p>
          <a:p>
            <a:pPr eaLnBrk="1" hangingPunct="1"/>
            <a:r>
              <a:rPr lang="en-US" b="1" dirty="0">
                <a:latin typeface="Calibri" charset="0"/>
              </a:rPr>
              <a:t>At the same time, changing the conversations and capabilities of individuals and families to build and expect their own cultures of health is essential .</a:t>
            </a:r>
          </a:p>
          <a:p>
            <a:pPr eaLnBrk="1" hangingPunct="1"/>
            <a:endParaRPr lang="en-US" b="1" dirty="0">
              <a:latin typeface="Calibri" charset="0"/>
            </a:endParaRPr>
          </a:p>
          <a:p>
            <a:pPr eaLnBrk="1" hangingPunct="1"/>
            <a:r>
              <a:rPr lang="en-US" b="1" dirty="0">
                <a:latin typeface="Calibri" charset="0"/>
              </a:rPr>
              <a:t>Let’s see how that is already playing out within our existing and planned strategies.</a:t>
            </a:r>
          </a:p>
          <a:p>
            <a:pPr eaLnBrk="1" hangingPunct="1"/>
            <a:r>
              <a:rPr lang="en-US" dirty="0">
                <a:latin typeface="Calibri" charset="0"/>
              </a:rPr>
              <a:t>.</a:t>
            </a:r>
          </a:p>
          <a:p>
            <a:pPr eaLnBrk="1" hangingPunct="1"/>
            <a:endParaRPr lang="en-US" dirty="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defRPr sz="2400">
                <a:solidFill>
                  <a:schemeClr val="tx1"/>
                </a:solidFill>
                <a:latin typeface="Calibri" charset="0"/>
                <a:ea typeface="ＭＳ Ｐゴシック" charset="0"/>
                <a:cs typeface="ＭＳ Ｐゴシック" charset="0"/>
              </a:defRPr>
            </a:lvl1pPr>
            <a:lvl2pPr marL="742950" indent="-285750" defTabSz="920750" eaLnBrk="0" hangingPunct="0">
              <a:defRPr sz="2400">
                <a:solidFill>
                  <a:schemeClr val="tx1"/>
                </a:solidFill>
                <a:latin typeface="Calibri" charset="0"/>
                <a:ea typeface="ＭＳ Ｐゴシック" charset="0"/>
              </a:defRPr>
            </a:lvl2pPr>
            <a:lvl3pPr marL="1143000" indent="-228600" defTabSz="920750" eaLnBrk="0" hangingPunct="0">
              <a:defRPr sz="2400">
                <a:solidFill>
                  <a:schemeClr val="tx1"/>
                </a:solidFill>
                <a:latin typeface="Calibri" charset="0"/>
                <a:ea typeface="ＭＳ Ｐゴシック" charset="0"/>
              </a:defRPr>
            </a:lvl3pPr>
            <a:lvl4pPr marL="1600200" indent="-228600" defTabSz="920750" eaLnBrk="0" hangingPunct="0">
              <a:defRPr sz="2400">
                <a:solidFill>
                  <a:schemeClr val="tx1"/>
                </a:solidFill>
                <a:latin typeface="Calibri" charset="0"/>
                <a:ea typeface="ＭＳ Ｐゴシック" charset="0"/>
              </a:defRPr>
            </a:lvl4pPr>
            <a:lvl5pPr marL="2057400" indent="-228600" defTabSz="920750" eaLnBrk="0" hangingPunct="0">
              <a:defRPr sz="2400">
                <a:solidFill>
                  <a:schemeClr val="tx1"/>
                </a:solidFill>
                <a:latin typeface="Calibri" charset="0"/>
                <a:ea typeface="ＭＳ Ｐゴシック" charset="0"/>
              </a:defRPr>
            </a:lvl5pPr>
            <a:lvl6pPr marL="2514600" indent="-228600" defTabSz="920750"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20750"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20750"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2075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804120A-0FB3-4247-BEB7-3C89C359F38A}" type="slidenum">
              <a:rPr lang="en-US" sz="1200">
                <a:solidFill>
                  <a:srgbClr val="000000"/>
                </a:solidFill>
              </a:rPr>
              <a:pPr eaLnBrk="1" hangingPunct="1"/>
              <a:t>3</a:t>
            </a:fld>
            <a:endParaRPr lang="en-US" sz="1200">
              <a:solidFill>
                <a:srgbClr val="000000"/>
              </a:solidFill>
            </a:endParaRPr>
          </a:p>
        </p:txBody>
      </p:sp>
    </p:spTree>
    <p:extLst>
      <p:ext uri="{BB962C8B-B14F-4D97-AF65-F5344CB8AC3E}">
        <p14:creationId xmlns:p14="http://schemas.microsoft.com/office/powerpoint/2010/main" val="3990326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85800"/>
            <a:ext cx="4775200" cy="3581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have recently received funding from the Kaiser Permanente Community Benefit Foundation to further expand our efforts to study new approaches to improving high blood pressure control, in this case in harder to control populations with an emphasis on African Americans, and in doing so – take that next step to connect clinical and community settings in the effort.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this initiative, we will be able to combine –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Our the work of Check. Change. Control. in the community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With The Guideline Advantage program working in outpatient settings to improve quality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And the community-based channels our multicultural market team is opening through </a:t>
            </a:r>
            <a:r>
              <a:rPr lang="en-US" baseline="0" dirty="0" err="1" smtClean="0"/>
              <a:t>EmPowered</a:t>
            </a:r>
            <a:r>
              <a:rPr lang="en-US" baseline="0" dirty="0" smtClean="0"/>
              <a:t> to Serve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With the great reach and awareness building our Ad Council campaign allows for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funding will cover three years, with year 1 largely being used for planning and we will be able to pilot the model in two very different communities – Atlanta and San Diego.</a:t>
            </a:r>
            <a:endParaRPr lang="en-US" dirty="0" smtClean="0"/>
          </a:p>
          <a:p>
            <a:endParaRPr lang="en-US" dirty="0"/>
          </a:p>
        </p:txBody>
      </p:sp>
      <p:sp>
        <p:nvSpPr>
          <p:cNvPr id="4" name="Slide Number Placeholder 3"/>
          <p:cNvSpPr>
            <a:spLocks noGrp="1"/>
          </p:cNvSpPr>
          <p:nvPr>
            <p:ph type="sldNum" sz="quarter" idx="10"/>
          </p:nvPr>
        </p:nvSpPr>
        <p:spPr/>
        <p:txBody>
          <a:bodyPr/>
          <a:lstStyle/>
          <a:p>
            <a:fld id="{3DF1C5CE-222C-4659-9A99-B99FC42AF6EC}" type="slidenum">
              <a:rPr lang="en-US" smtClean="0">
                <a:solidFill>
                  <a:prstClr val="black"/>
                </a:solidFill>
                <a:latin typeface="Palatino Linotype" panose="02040502050505030304"/>
              </a:rPr>
              <a:pPr/>
              <a:t>41</a:t>
            </a:fld>
            <a:endParaRPr lang="en-US">
              <a:solidFill>
                <a:prstClr val="black"/>
              </a:solidFill>
              <a:latin typeface="Palatino Linotype" panose="02040502050505030304"/>
            </a:endParaRPr>
          </a:p>
        </p:txBody>
      </p:sp>
    </p:spTree>
    <p:extLst>
      <p:ext uri="{BB962C8B-B14F-4D97-AF65-F5344CB8AC3E}">
        <p14:creationId xmlns:p14="http://schemas.microsoft.com/office/powerpoint/2010/main" val="4284959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2159" tIns="46080" rIns="92159" bIns="46080" numCol="1" anchor="t" anchorCtr="0" compatLnSpc="1">
            <a:prstTxWarp prst="textNoShape">
              <a:avLst/>
            </a:prstTxWarp>
          </a:bodyPr>
          <a:lstStyle/>
          <a:p>
            <a:pPr eaLnBrk="1" hangingPunct="1">
              <a:spcBef>
                <a:spcPct val="0"/>
              </a:spcBef>
            </a:pPr>
            <a:endParaRPr lang="en-US">
              <a:latin typeface="Calibri" charset="0"/>
            </a:endParaRPr>
          </a:p>
        </p:txBody>
      </p:sp>
      <p:sp>
        <p:nvSpPr>
          <p:cNvPr id="6963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9" tIns="46080" rIns="92159" bIns="46080" anchor="b"/>
          <a:lstStyle>
            <a:lvl1pPr defTabSz="930275" eaLnBrk="0" hangingPunct="0">
              <a:defRPr sz="2400">
                <a:solidFill>
                  <a:schemeClr val="tx1"/>
                </a:solidFill>
                <a:latin typeface="Calibri" charset="0"/>
                <a:ea typeface="ＭＳ Ｐゴシック" charset="0"/>
                <a:cs typeface="ＭＳ Ｐゴシック" charset="0"/>
              </a:defRPr>
            </a:lvl1pPr>
            <a:lvl2pPr marL="742950" indent="-285750" defTabSz="930275" eaLnBrk="0" hangingPunct="0">
              <a:defRPr sz="2400">
                <a:solidFill>
                  <a:schemeClr val="tx1"/>
                </a:solidFill>
                <a:latin typeface="Calibri" charset="0"/>
                <a:ea typeface="ＭＳ Ｐゴシック" charset="0"/>
              </a:defRPr>
            </a:lvl2pPr>
            <a:lvl3pPr marL="1143000" indent="-228600" defTabSz="930275" eaLnBrk="0" hangingPunct="0">
              <a:defRPr sz="2400">
                <a:solidFill>
                  <a:schemeClr val="tx1"/>
                </a:solidFill>
                <a:latin typeface="Calibri" charset="0"/>
                <a:ea typeface="ＭＳ Ｐゴシック" charset="0"/>
              </a:defRPr>
            </a:lvl3pPr>
            <a:lvl4pPr marL="1600200" indent="-228600" defTabSz="930275" eaLnBrk="0" hangingPunct="0">
              <a:defRPr sz="2400">
                <a:solidFill>
                  <a:schemeClr val="tx1"/>
                </a:solidFill>
                <a:latin typeface="Calibri" charset="0"/>
                <a:ea typeface="ＭＳ Ｐゴシック" charset="0"/>
              </a:defRPr>
            </a:lvl4pPr>
            <a:lvl5pPr marL="2057400" indent="-228600" defTabSz="930275" eaLnBrk="0" hangingPunct="0">
              <a:defRPr sz="2400">
                <a:solidFill>
                  <a:schemeClr val="tx1"/>
                </a:solidFill>
                <a:latin typeface="Calibri"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Calibri" charset="0"/>
                <a:ea typeface="ＭＳ Ｐゴシック" charset="0"/>
              </a:defRPr>
            </a:lvl9pPr>
          </a:lstStyle>
          <a:p>
            <a:pPr algn="r" eaLnBrk="1" fontAlgn="base" hangingPunct="1">
              <a:spcBef>
                <a:spcPct val="0"/>
              </a:spcBef>
              <a:spcAft>
                <a:spcPct val="0"/>
              </a:spcAft>
            </a:pPr>
            <a:fld id="{A44EA874-2CBC-6E40-B958-B446897C51EB}" type="slidenum">
              <a:rPr lang="en-US" sz="1200">
                <a:solidFill>
                  <a:srgbClr val="000000"/>
                </a:solidFill>
                <a:latin typeface="Arial" charset="0"/>
              </a:rPr>
              <a:pPr algn="r" eaLnBrk="1" fontAlgn="base" hangingPunct="1">
                <a:spcBef>
                  <a:spcPct val="0"/>
                </a:spcBef>
                <a:spcAft>
                  <a:spcPct val="0"/>
                </a:spcAft>
              </a:pPr>
              <a:t>42</a:t>
            </a:fld>
            <a:endParaRPr lang="en-US" sz="1200">
              <a:solidFill>
                <a:srgbClr val="000000"/>
              </a:solidFill>
              <a:latin typeface="Arial" charset="0"/>
            </a:endParaRPr>
          </a:p>
        </p:txBody>
      </p:sp>
    </p:spTree>
    <p:extLst>
      <p:ext uri="{BB962C8B-B14F-4D97-AF65-F5344CB8AC3E}">
        <p14:creationId xmlns:p14="http://schemas.microsoft.com/office/powerpoint/2010/main" val="1873844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2159" tIns="46080" rIns="92159" bIns="46080" numCol="1" anchor="t" anchorCtr="0" compatLnSpc="1">
            <a:prstTxWarp prst="textNoShape">
              <a:avLst/>
            </a:prstTxWarp>
          </a:bodyPr>
          <a:lstStyle/>
          <a:p>
            <a:pPr eaLnBrk="1" hangingPunct="1">
              <a:spcBef>
                <a:spcPct val="0"/>
              </a:spcBef>
            </a:pPr>
            <a:endParaRPr lang="en-US">
              <a:latin typeface="Calibri" charset="0"/>
            </a:endParaRPr>
          </a:p>
        </p:txBody>
      </p:sp>
      <p:sp>
        <p:nvSpPr>
          <p:cNvPr id="716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9" tIns="46080" rIns="92159" bIns="46080" anchor="b"/>
          <a:lstStyle>
            <a:lvl1pPr defTabSz="930275" eaLnBrk="0" hangingPunct="0">
              <a:defRPr sz="2400">
                <a:solidFill>
                  <a:schemeClr val="tx1"/>
                </a:solidFill>
                <a:latin typeface="Calibri" charset="0"/>
                <a:ea typeface="ＭＳ Ｐゴシック" charset="0"/>
                <a:cs typeface="ＭＳ Ｐゴシック" charset="0"/>
              </a:defRPr>
            </a:lvl1pPr>
            <a:lvl2pPr marL="742950" indent="-285750" defTabSz="930275" eaLnBrk="0" hangingPunct="0">
              <a:defRPr sz="2400">
                <a:solidFill>
                  <a:schemeClr val="tx1"/>
                </a:solidFill>
                <a:latin typeface="Calibri" charset="0"/>
                <a:ea typeface="ＭＳ Ｐゴシック" charset="0"/>
              </a:defRPr>
            </a:lvl2pPr>
            <a:lvl3pPr marL="1143000" indent="-228600" defTabSz="930275" eaLnBrk="0" hangingPunct="0">
              <a:defRPr sz="2400">
                <a:solidFill>
                  <a:schemeClr val="tx1"/>
                </a:solidFill>
                <a:latin typeface="Calibri" charset="0"/>
                <a:ea typeface="ＭＳ Ｐゴシック" charset="0"/>
              </a:defRPr>
            </a:lvl3pPr>
            <a:lvl4pPr marL="1600200" indent="-228600" defTabSz="930275" eaLnBrk="0" hangingPunct="0">
              <a:defRPr sz="2400">
                <a:solidFill>
                  <a:schemeClr val="tx1"/>
                </a:solidFill>
                <a:latin typeface="Calibri" charset="0"/>
                <a:ea typeface="ＭＳ Ｐゴシック" charset="0"/>
              </a:defRPr>
            </a:lvl4pPr>
            <a:lvl5pPr marL="2057400" indent="-228600" defTabSz="930275" eaLnBrk="0" hangingPunct="0">
              <a:defRPr sz="2400">
                <a:solidFill>
                  <a:schemeClr val="tx1"/>
                </a:solidFill>
                <a:latin typeface="Calibri"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Calibri" charset="0"/>
                <a:ea typeface="ＭＳ Ｐゴシック" charset="0"/>
              </a:defRPr>
            </a:lvl9pPr>
          </a:lstStyle>
          <a:p>
            <a:pPr algn="r" eaLnBrk="1" fontAlgn="base" hangingPunct="1">
              <a:spcBef>
                <a:spcPct val="0"/>
              </a:spcBef>
              <a:spcAft>
                <a:spcPct val="0"/>
              </a:spcAft>
            </a:pPr>
            <a:fld id="{D2CE5A15-23D6-D541-9B38-B5BF04BB7A86}" type="slidenum">
              <a:rPr lang="en-US" sz="1200">
                <a:solidFill>
                  <a:srgbClr val="000000"/>
                </a:solidFill>
                <a:latin typeface="Arial" charset="0"/>
              </a:rPr>
              <a:pPr algn="r" eaLnBrk="1" fontAlgn="base" hangingPunct="1">
                <a:spcBef>
                  <a:spcPct val="0"/>
                </a:spcBef>
                <a:spcAft>
                  <a:spcPct val="0"/>
                </a:spcAft>
              </a:pPr>
              <a:t>43</a:t>
            </a:fld>
            <a:endParaRPr lang="en-US" sz="1200">
              <a:solidFill>
                <a:srgbClr val="000000"/>
              </a:solidFill>
              <a:latin typeface="Arial" charset="0"/>
            </a:endParaRPr>
          </a:p>
        </p:txBody>
      </p:sp>
    </p:spTree>
    <p:extLst>
      <p:ext uri="{BB962C8B-B14F-4D97-AF65-F5344CB8AC3E}">
        <p14:creationId xmlns:p14="http://schemas.microsoft.com/office/powerpoint/2010/main" val="2513786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2159" tIns="46080" rIns="92159" bIns="46080" numCol="1" anchor="t" anchorCtr="0" compatLnSpc="1">
            <a:prstTxWarp prst="textNoShape">
              <a:avLst/>
            </a:prstTxWarp>
          </a:bodyPr>
          <a:lstStyle/>
          <a:p>
            <a:pPr eaLnBrk="1" hangingPunct="1">
              <a:spcBef>
                <a:spcPct val="0"/>
              </a:spcBef>
            </a:pPr>
            <a:endParaRPr lang="en-US">
              <a:latin typeface="Calibri" charset="0"/>
            </a:endParaRPr>
          </a:p>
        </p:txBody>
      </p:sp>
      <p:sp>
        <p:nvSpPr>
          <p:cNvPr id="757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9" tIns="46080" rIns="92159" bIns="46080" anchor="b"/>
          <a:lstStyle>
            <a:lvl1pPr defTabSz="930275" eaLnBrk="0" hangingPunct="0">
              <a:defRPr sz="2400">
                <a:solidFill>
                  <a:schemeClr val="tx1"/>
                </a:solidFill>
                <a:latin typeface="Calibri" charset="0"/>
                <a:ea typeface="ＭＳ Ｐゴシック" charset="0"/>
                <a:cs typeface="ＭＳ Ｐゴシック" charset="0"/>
              </a:defRPr>
            </a:lvl1pPr>
            <a:lvl2pPr marL="742950" indent="-285750" defTabSz="930275" eaLnBrk="0" hangingPunct="0">
              <a:defRPr sz="2400">
                <a:solidFill>
                  <a:schemeClr val="tx1"/>
                </a:solidFill>
                <a:latin typeface="Calibri" charset="0"/>
                <a:ea typeface="ＭＳ Ｐゴシック" charset="0"/>
              </a:defRPr>
            </a:lvl2pPr>
            <a:lvl3pPr marL="1143000" indent="-228600" defTabSz="930275" eaLnBrk="0" hangingPunct="0">
              <a:defRPr sz="2400">
                <a:solidFill>
                  <a:schemeClr val="tx1"/>
                </a:solidFill>
                <a:latin typeface="Calibri" charset="0"/>
                <a:ea typeface="ＭＳ Ｐゴシック" charset="0"/>
              </a:defRPr>
            </a:lvl3pPr>
            <a:lvl4pPr marL="1600200" indent="-228600" defTabSz="930275" eaLnBrk="0" hangingPunct="0">
              <a:defRPr sz="2400">
                <a:solidFill>
                  <a:schemeClr val="tx1"/>
                </a:solidFill>
                <a:latin typeface="Calibri" charset="0"/>
                <a:ea typeface="ＭＳ Ｐゴシック" charset="0"/>
              </a:defRPr>
            </a:lvl4pPr>
            <a:lvl5pPr marL="2057400" indent="-228600" defTabSz="930275" eaLnBrk="0" hangingPunct="0">
              <a:defRPr sz="2400">
                <a:solidFill>
                  <a:schemeClr val="tx1"/>
                </a:solidFill>
                <a:latin typeface="Calibri"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Calibri" charset="0"/>
                <a:ea typeface="ＭＳ Ｐゴシック" charset="0"/>
              </a:defRPr>
            </a:lvl9pPr>
          </a:lstStyle>
          <a:p>
            <a:pPr algn="r" eaLnBrk="1" fontAlgn="base" hangingPunct="1">
              <a:spcBef>
                <a:spcPct val="0"/>
              </a:spcBef>
              <a:spcAft>
                <a:spcPct val="0"/>
              </a:spcAft>
            </a:pPr>
            <a:fld id="{56CB1E1B-60EC-CC4D-946F-D26B490599DE}" type="slidenum">
              <a:rPr lang="en-US" sz="1200">
                <a:solidFill>
                  <a:srgbClr val="000000"/>
                </a:solidFill>
                <a:latin typeface="Arial" charset="0"/>
              </a:rPr>
              <a:pPr algn="r" eaLnBrk="1" fontAlgn="base" hangingPunct="1">
                <a:spcBef>
                  <a:spcPct val="0"/>
                </a:spcBef>
                <a:spcAft>
                  <a:spcPct val="0"/>
                </a:spcAft>
              </a:pPr>
              <a:t>44</a:t>
            </a:fld>
            <a:endParaRPr lang="en-US" sz="1200">
              <a:solidFill>
                <a:srgbClr val="000000"/>
              </a:solidFill>
              <a:latin typeface="Arial" charset="0"/>
            </a:endParaRPr>
          </a:p>
        </p:txBody>
      </p:sp>
    </p:spTree>
    <p:extLst>
      <p:ext uri="{BB962C8B-B14F-4D97-AF65-F5344CB8AC3E}">
        <p14:creationId xmlns:p14="http://schemas.microsoft.com/office/powerpoint/2010/main" val="757666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85800"/>
            <a:ext cx="4775200" cy="3581400"/>
          </a:xfrm>
        </p:spPr>
      </p:sp>
      <p:sp>
        <p:nvSpPr>
          <p:cNvPr id="3" name="Notes Placeholder 2"/>
          <p:cNvSpPr>
            <a:spLocks noGrp="1"/>
          </p:cNvSpPr>
          <p:nvPr>
            <p:ph type="body" idx="1"/>
          </p:nvPr>
        </p:nvSpPr>
        <p:spPr/>
        <p:txBody>
          <a:bodyPr/>
          <a:lstStyle/>
          <a:p>
            <a:pPr lvl="1" eaLnBrk="1" hangingPunct="1"/>
            <a:r>
              <a:rPr lang="en-US" sz="1600" dirty="0" smtClean="0">
                <a:latin typeface="Calibri" charset="0"/>
                <a:ea typeface="MS PGothic" charset="0"/>
                <a:cs typeface="MS PGothic" charset="0"/>
              </a:rPr>
              <a:t>The </a:t>
            </a:r>
            <a:r>
              <a:rPr lang="ja-JP" altLang="en-US" sz="1600" dirty="0" smtClean="0">
                <a:latin typeface="Calibri" charset="0"/>
                <a:ea typeface="MS PGothic" charset="0"/>
                <a:cs typeface="MS PGothic" charset="0"/>
              </a:rPr>
              <a:t>“</a:t>
            </a:r>
            <a:r>
              <a:rPr lang="en-US" altLang="ja-JP" sz="1600" dirty="0" smtClean="0">
                <a:latin typeface="Calibri" charset="0"/>
                <a:ea typeface="MS PGothic" charset="0"/>
                <a:cs typeface="MS PGothic" charset="0"/>
              </a:rPr>
              <a:t>providers</a:t>
            </a:r>
            <a:r>
              <a:rPr lang="ja-JP" altLang="en-US" sz="1600" dirty="0" smtClean="0">
                <a:latin typeface="Calibri" charset="0"/>
                <a:ea typeface="MS PGothic" charset="0"/>
                <a:cs typeface="MS PGothic" charset="0"/>
              </a:rPr>
              <a:t>”</a:t>
            </a:r>
            <a:r>
              <a:rPr lang="en-US" altLang="ja-JP" sz="1600" dirty="0" smtClean="0">
                <a:latin typeface="Calibri" charset="0"/>
                <a:ea typeface="MS PGothic" charset="0"/>
                <a:cs typeface="MS PGothic" charset="0"/>
              </a:rPr>
              <a:t> of services will include housing, retail, schools, local health departments, health plans, employers, primary care providers, specialists, and other health and non-health professionals who share responsibility for the quality and cost of goods and services provided to individuals and communities and for maximizing individual and community health.</a:t>
            </a:r>
            <a:endParaRPr lang="en-US" altLang="ja-JP" sz="1600" dirty="0">
              <a:latin typeface="Calibri" charset="0"/>
              <a:ea typeface="MS PGothic" charset="0"/>
              <a:cs typeface="MS PGothic" charset="0"/>
            </a:endParaRPr>
          </a:p>
        </p:txBody>
      </p:sp>
      <p:sp>
        <p:nvSpPr>
          <p:cNvPr id="4" name="Slide Number Placeholder 3"/>
          <p:cNvSpPr>
            <a:spLocks noGrp="1"/>
          </p:cNvSpPr>
          <p:nvPr>
            <p:ph type="sldNum" sz="quarter" idx="10"/>
          </p:nvPr>
        </p:nvSpPr>
        <p:spPr/>
        <p:txBody>
          <a:bodyPr/>
          <a:lstStyle/>
          <a:p>
            <a:fld id="{2695CA1E-2987-D443-9A0F-4E4F33EA04DA}" type="slidenum">
              <a:rPr lang="en-US" smtClean="0"/>
              <a:t>45</a:t>
            </a:fld>
            <a:endParaRPr lang="en-US"/>
          </a:p>
        </p:txBody>
      </p:sp>
    </p:spTree>
    <p:extLst>
      <p:ext uri="{BB962C8B-B14F-4D97-AF65-F5344CB8AC3E}">
        <p14:creationId xmlns:p14="http://schemas.microsoft.com/office/powerpoint/2010/main" val="635133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2159" tIns="46080" rIns="92159" bIns="46080" numCol="1" anchor="t" anchorCtr="0" compatLnSpc="1">
            <a:prstTxWarp prst="textNoShape">
              <a:avLst/>
            </a:prstTxWarp>
          </a:bodyPr>
          <a:lstStyle/>
          <a:p>
            <a:pPr eaLnBrk="1" hangingPunct="1">
              <a:spcBef>
                <a:spcPct val="0"/>
              </a:spcBef>
            </a:pPr>
            <a:endParaRPr lang="en-US">
              <a:latin typeface="Calibri" charset="0"/>
            </a:endParaRPr>
          </a:p>
        </p:txBody>
      </p:sp>
      <p:sp>
        <p:nvSpPr>
          <p:cNvPr id="757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9" tIns="46080" rIns="92159" bIns="46080" anchor="b"/>
          <a:lstStyle>
            <a:lvl1pPr defTabSz="930275" eaLnBrk="0" hangingPunct="0">
              <a:defRPr sz="2400">
                <a:solidFill>
                  <a:schemeClr val="tx1"/>
                </a:solidFill>
                <a:latin typeface="Calibri" charset="0"/>
                <a:ea typeface="ＭＳ Ｐゴシック" charset="0"/>
                <a:cs typeface="ＭＳ Ｐゴシック" charset="0"/>
              </a:defRPr>
            </a:lvl1pPr>
            <a:lvl2pPr marL="742950" indent="-285750" defTabSz="930275" eaLnBrk="0" hangingPunct="0">
              <a:defRPr sz="2400">
                <a:solidFill>
                  <a:schemeClr val="tx1"/>
                </a:solidFill>
                <a:latin typeface="Calibri" charset="0"/>
                <a:ea typeface="ＭＳ Ｐゴシック" charset="0"/>
              </a:defRPr>
            </a:lvl2pPr>
            <a:lvl3pPr marL="1143000" indent="-228600" defTabSz="930275" eaLnBrk="0" hangingPunct="0">
              <a:defRPr sz="2400">
                <a:solidFill>
                  <a:schemeClr val="tx1"/>
                </a:solidFill>
                <a:latin typeface="Calibri" charset="0"/>
                <a:ea typeface="ＭＳ Ｐゴシック" charset="0"/>
              </a:defRPr>
            </a:lvl3pPr>
            <a:lvl4pPr marL="1600200" indent="-228600" defTabSz="930275" eaLnBrk="0" hangingPunct="0">
              <a:defRPr sz="2400">
                <a:solidFill>
                  <a:schemeClr val="tx1"/>
                </a:solidFill>
                <a:latin typeface="Calibri" charset="0"/>
                <a:ea typeface="ＭＳ Ｐゴシック" charset="0"/>
              </a:defRPr>
            </a:lvl4pPr>
            <a:lvl5pPr marL="2057400" indent="-228600" defTabSz="930275" eaLnBrk="0" hangingPunct="0">
              <a:defRPr sz="2400">
                <a:solidFill>
                  <a:schemeClr val="tx1"/>
                </a:solidFill>
                <a:latin typeface="Calibri"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Calibri" charset="0"/>
                <a:ea typeface="ＭＳ Ｐゴシック" charset="0"/>
              </a:defRPr>
            </a:lvl9pPr>
          </a:lstStyle>
          <a:p>
            <a:pPr algn="r" eaLnBrk="1" fontAlgn="base" hangingPunct="1">
              <a:spcBef>
                <a:spcPct val="0"/>
              </a:spcBef>
              <a:spcAft>
                <a:spcPct val="0"/>
              </a:spcAft>
            </a:pPr>
            <a:fld id="{56CB1E1B-60EC-CC4D-946F-D26B490599DE}" type="slidenum">
              <a:rPr lang="en-US" sz="1200">
                <a:solidFill>
                  <a:srgbClr val="000000"/>
                </a:solidFill>
                <a:latin typeface="Arial" charset="0"/>
              </a:rPr>
              <a:pPr algn="r" eaLnBrk="1" fontAlgn="base" hangingPunct="1">
                <a:spcBef>
                  <a:spcPct val="0"/>
                </a:spcBef>
                <a:spcAft>
                  <a:spcPct val="0"/>
                </a:spcAft>
              </a:pPr>
              <a:t>49</a:t>
            </a:fld>
            <a:endParaRPr lang="en-US" sz="1200">
              <a:solidFill>
                <a:srgbClr val="000000"/>
              </a:solidFill>
              <a:latin typeface="Arial" charset="0"/>
            </a:endParaRPr>
          </a:p>
        </p:txBody>
      </p:sp>
    </p:spTree>
    <p:extLst>
      <p:ext uri="{BB962C8B-B14F-4D97-AF65-F5344CB8AC3E}">
        <p14:creationId xmlns:p14="http://schemas.microsoft.com/office/powerpoint/2010/main" val="409123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b="1" dirty="0">
              <a:latin typeface="Calibri" charset="0"/>
            </a:endParaRPr>
          </a:p>
          <a:p>
            <a:pPr eaLnBrk="1" hangingPunct="1"/>
            <a:r>
              <a:rPr lang="en-US" b="1" dirty="0">
                <a:latin typeface="Calibri" charset="0"/>
              </a:rPr>
              <a:t>At the same time, changing the conversations and capabilities of individuals and families to build and expect their own cultures of health is essential .</a:t>
            </a:r>
          </a:p>
          <a:p>
            <a:pPr eaLnBrk="1" hangingPunct="1"/>
            <a:endParaRPr lang="en-US" b="1" dirty="0">
              <a:latin typeface="Calibri" charset="0"/>
            </a:endParaRPr>
          </a:p>
          <a:p>
            <a:pPr eaLnBrk="1" hangingPunct="1"/>
            <a:r>
              <a:rPr lang="en-US" b="1" dirty="0">
                <a:latin typeface="Calibri" charset="0"/>
              </a:rPr>
              <a:t>Let’s see how that is already playing out within our existing and planned strategies.</a:t>
            </a:r>
          </a:p>
          <a:p>
            <a:pPr eaLnBrk="1" hangingPunct="1"/>
            <a:r>
              <a:rPr lang="en-US" dirty="0">
                <a:latin typeface="Calibri" charset="0"/>
              </a:rPr>
              <a:t>.</a:t>
            </a:r>
          </a:p>
          <a:p>
            <a:pPr eaLnBrk="1" hangingPunct="1"/>
            <a:endParaRPr lang="en-US" dirty="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defRPr sz="2400">
                <a:solidFill>
                  <a:schemeClr val="tx1"/>
                </a:solidFill>
                <a:latin typeface="Calibri" charset="0"/>
                <a:ea typeface="ＭＳ Ｐゴシック" charset="0"/>
                <a:cs typeface="ＭＳ Ｐゴシック" charset="0"/>
              </a:defRPr>
            </a:lvl1pPr>
            <a:lvl2pPr marL="742950" indent="-285750" defTabSz="920750" eaLnBrk="0" hangingPunct="0">
              <a:defRPr sz="2400">
                <a:solidFill>
                  <a:schemeClr val="tx1"/>
                </a:solidFill>
                <a:latin typeface="Calibri" charset="0"/>
                <a:ea typeface="ＭＳ Ｐゴシック" charset="0"/>
              </a:defRPr>
            </a:lvl2pPr>
            <a:lvl3pPr marL="1143000" indent="-228600" defTabSz="920750" eaLnBrk="0" hangingPunct="0">
              <a:defRPr sz="2400">
                <a:solidFill>
                  <a:schemeClr val="tx1"/>
                </a:solidFill>
                <a:latin typeface="Calibri" charset="0"/>
                <a:ea typeface="ＭＳ Ｐゴシック" charset="0"/>
              </a:defRPr>
            </a:lvl3pPr>
            <a:lvl4pPr marL="1600200" indent="-228600" defTabSz="920750" eaLnBrk="0" hangingPunct="0">
              <a:defRPr sz="2400">
                <a:solidFill>
                  <a:schemeClr val="tx1"/>
                </a:solidFill>
                <a:latin typeface="Calibri" charset="0"/>
                <a:ea typeface="ＭＳ Ｐゴシック" charset="0"/>
              </a:defRPr>
            </a:lvl4pPr>
            <a:lvl5pPr marL="2057400" indent="-228600" defTabSz="920750" eaLnBrk="0" hangingPunct="0">
              <a:defRPr sz="2400">
                <a:solidFill>
                  <a:schemeClr val="tx1"/>
                </a:solidFill>
                <a:latin typeface="Calibri" charset="0"/>
                <a:ea typeface="ＭＳ Ｐゴシック" charset="0"/>
              </a:defRPr>
            </a:lvl5pPr>
            <a:lvl6pPr marL="2514600" indent="-228600" defTabSz="920750"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20750"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20750"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2075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804120A-0FB3-4247-BEB7-3C89C359F38A}" type="slidenum">
              <a:rPr lang="en-US" sz="1200">
                <a:solidFill>
                  <a:srgbClr val="000000"/>
                </a:solidFill>
              </a:rPr>
              <a:pPr eaLnBrk="1" hangingPunct="1"/>
              <a:t>4</a:t>
            </a:fld>
            <a:endParaRPr lang="en-US" sz="1200">
              <a:solidFill>
                <a:srgbClr val="000000"/>
              </a:solidFill>
            </a:endParaRPr>
          </a:p>
        </p:txBody>
      </p:sp>
    </p:spTree>
    <p:extLst>
      <p:ext uri="{BB962C8B-B14F-4D97-AF65-F5344CB8AC3E}">
        <p14:creationId xmlns:p14="http://schemas.microsoft.com/office/powerpoint/2010/main" val="341830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p>
            <a:pPr>
              <a:defRPr/>
            </a:pPr>
            <a:fld id="{8B648479-3D38-1D4D-885F-97B59AFB8289}" type="slidenum">
              <a:rPr lang="en-US">
                <a:solidFill>
                  <a:prstClr val="black"/>
                </a:solidFill>
                <a:latin typeface="Calibri"/>
              </a:rPr>
              <a:pPr>
                <a:defRPr/>
              </a:pPr>
              <a:t>6</a:t>
            </a:fld>
            <a:endParaRPr lang="en-US" dirty="0">
              <a:solidFill>
                <a:prstClr val="black"/>
              </a:solidFill>
              <a:latin typeface="Calibri"/>
            </a:endParaRPr>
          </a:p>
        </p:txBody>
      </p:sp>
    </p:spTree>
    <p:extLst>
      <p:ext uri="{BB962C8B-B14F-4D97-AF65-F5344CB8AC3E}">
        <p14:creationId xmlns:p14="http://schemas.microsoft.com/office/powerpoint/2010/main" val="14771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600" dirty="0"/>
              <a:t>THIS ONE&gt;&gt;&gt;&gt;&gt;&gt;&gt;</a:t>
            </a:r>
          </a:p>
          <a:p>
            <a:pPr marL="285695" indent="-285695">
              <a:buFont typeface="Arial" pitchFamily="34" charset="0"/>
              <a:buChar char="•"/>
            </a:pPr>
            <a:r>
              <a:rPr lang="en-US" sz="1600" dirty="0"/>
              <a:t>The chart illustrates the detailed measures for the seven health factors and health behaviors at poor, intermediate and ideal cardiovascular health.  You may note we have specific measures for adults, as well as children.  Children are weighted according to the percentage of the overall population – approximately 25%.</a:t>
            </a:r>
          </a:p>
          <a:p>
            <a:pPr marL="285695" indent="-285695">
              <a:buFont typeface="Arial" pitchFamily="34" charset="0"/>
              <a:buChar char="•"/>
            </a:pPr>
            <a:r>
              <a:rPr lang="en-US" sz="1600" dirty="0"/>
              <a:t>There are three health factors:  blood pressure, cholesterol, blood glucose; and four health behaviors:  physical activity, healthy diet, smoking, healthy weight.</a:t>
            </a:r>
          </a:p>
          <a:p>
            <a:pPr marL="285695" indent="-285695">
              <a:buFont typeface="Arial" pitchFamily="34" charset="0"/>
              <a:buChar char="•"/>
            </a:pPr>
            <a:r>
              <a:rPr lang="en-US" sz="1600" dirty="0"/>
              <a:t>The goal is to reduce prevalence of poor CV health and increase prevalence of ideal CV health for a cumulative improvement of 20%.</a:t>
            </a:r>
          </a:p>
          <a:p>
            <a:pPr marL="285695" indent="-285695">
              <a:buFont typeface="Arial" pitchFamily="34" charset="0"/>
              <a:buChar char="•"/>
            </a:pPr>
            <a:r>
              <a:rPr lang="en-US" sz="1600" dirty="0"/>
              <a:t>As a reminder, our 20% improvement is based on the overall weighted average out “poor” and into “ideal”.</a:t>
            </a:r>
          </a:p>
          <a:p>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21F8A794-12E4-497A-ABF6-D6D7714869DF}"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731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rPr>
              <a:t>But changing a culture and moving millions of people into better levels of health is complicated, requiring the right approaches, new knowledge, time and resources.  In order to best accomplish this, we use a socio-ecological model that acknowledge many levels of change must occur and complement one another.  Federal policies and national changes in practice can impact everyone’s health.  State level changes support national changes and meet the needs of their region.  At the community level, the actual impact on daily lives is felt in our schools, workplaces, neighborhoods.  </a:t>
            </a:r>
          </a:p>
          <a:p>
            <a:pPr eaLnBrk="1" hangingPunct="1"/>
            <a:endParaRPr lang="en-US" b="1">
              <a:latin typeface="Calibri" charset="0"/>
            </a:endParaRPr>
          </a:p>
          <a:p>
            <a:pPr eaLnBrk="1" hangingPunct="1"/>
            <a:r>
              <a:rPr lang="en-US" b="1">
                <a:latin typeface="Calibri" charset="0"/>
              </a:rPr>
              <a:t>At the same time, changing the conversations and capabilities of individuals and families to build and expect their own cultures of health is essential .</a:t>
            </a:r>
          </a:p>
          <a:p>
            <a:pPr eaLnBrk="1" hangingPunct="1"/>
            <a:endParaRPr lang="en-US" b="1">
              <a:latin typeface="Calibri" charset="0"/>
            </a:endParaRPr>
          </a:p>
          <a:p>
            <a:pPr eaLnBrk="1" hangingPunct="1"/>
            <a:r>
              <a:rPr lang="en-US" b="1">
                <a:latin typeface="Calibri" charset="0"/>
              </a:rPr>
              <a:t>Let’s see how that is already playing out within our existing and planned strategies.</a:t>
            </a:r>
          </a:p>
          <a:p>
            <a:pPr eaLnBrk="1" hangingPunct="1"/>
            <a:r>
              <a:rPr lang="en-US">
                <a:latin typeface="Calibri" charset="0"/>
              </a:rPr>
              <a:t>.</a:t>
            </a:r>
          </a:p>
          <a:p>
            <a:pPr eaLnBrk="1" hangingPunct="1"/>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defRPr sz="2400">
                <a:solidFill>
                  <a:schemeClr val="tx1"/>
                </a:solidFill>
                <a:latin typeface="Calibri" charset="0"/>
                <a:ea typeface="ＭＳ Ｐゴシック" charset="0"/>
                <a:cs typeface="ＭＳ Ｐゴシック" charset="0"/>
              </a:defRPr>
            </a:lvl1pPr>
            <a:lvl2pPr marL="742950" indent="-285750" defTabSz="920750" eaLnBrk="0" hangingPunct="0">
              <a:defRPr sz="2400">
                <a:solidFill>
                  <a:schemeClr val="tx1"/>
                </a:solidFill>
                <a:latin typeface="Calibri" charset="0"/>
                <a:ea typeface="ＭＳ Ｐゴシック" charset="0"/>
              </a:defRPr>
            </a:lvl2pPr>
            <a:lvl3pPr marL="1143000" indent="-228600" defTabSz="920750" eaLnBrk="0" hangingPunct="0">
              <a:defRPr sz="2400">
                <a:solidFill>
                  <a:schemeClr val="tx1"/>
                </a:solidFill>
                <a:latin typeface="Calibri" charset="0"/>
                <a:ea typeface="ＭＳ Ｐゴシック" charset="0"/>
              </a:defRPr>
            </a:lvl3pPr>
            <a:lvl4pPr marL="1600200" indent="-228600" defTabSz="920750" eaLnBrk="0" hangingPunct="0">
              <a:defRPr sz="2400">
                <a:solidFill>
                  <a:schemeClr val="tx1"/>
                </a:solidFill>
                <a:latin typeface="Calibri" charset="0"/>
                <a:ea typeface="ＭＳ Ｐゴシック" charset="0"/>
              </a:defRPr>
            </a:lvl4pPr>
            <a:lvl5pPr marL="2057400" indent="-228600" defTabSz="920750" eaLnBrk="0" hangingPunct="0">
              <a:defRPr sz="2400">
                <a:solidFill>
                  <a:schemeClr val="tx1"/>
                </a:solidFill>
                <a:latin typeface="Calibri" charset="0"/>
                <a:ea typeface="ＭＳ Ｐゴシック" charset="0"/>
              </a:defRPr>
            </a:lvl5pPr>
            <a:lvl6pPr marL="2514600" indent="-228600" defTabSz="920750"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20750"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20750"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2075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F20A8BF-90F6-0542-8D6A-FECDC8B20B99}" type="slidenum">
              <a:rPr lang="en-US" sz="1200">
                <a:solidFill>
                  <a:srgbClr val="000000"/>
                </a:solidFill>
              </a:rPr>
              <a:pPr eaLnBrk="1" hangingPunct="1"/>
              <a:t>9</a:t>
            </a:fld>
            <a:endParaRPr lang="en-US" sz="1200">
              <a:solidFill>
                <a:srgbClr val="000000"/>
              </a:solidFill>
            </a:endParaRPr>
          </a:p>
        </p:txBody>
      </p:sp>
    </p:spTree>
    <p:extLst>
      <p:ext uri="{BB962C8B-B14F-4D97-AF65-F5344CB8AC3E}">
        <p14:creationId xmlns:p14="http://schemas.microsoft.com/office/powerpoint/2010/main" val="2980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a:lnSpc>
                <a:spcPct val="93000"/>
              </a:lnSpc>
              <a:buClr>
                <a:srgbClr val="000000"/>
              </a:buClr>
              <a:buSzPct val="45000"/>
              <a:buFont typeface="Wingdings" panose="05000000000000000000" pitchFamily="2" charset="2"/>
              <a:buNone/>
            </a:pPr>
            <a:endParaRPr lang="en-US" altLang="en-US" sz="2400" b="0" smtClean="0">
              <a:solidFill>
                <a:srgbClr val="000000"/>
              </a:solidFill>
              <a:latin typeface="Times New Roman" panose="02020603050405020304" pitchFamily="18" charset="0"/>
            </a:endParaRPr>
          </a:p>
        </p:txBody>
      </p:sp>
      <p:sp>
        <p:nvSpPr>
          <p:cNvPr id="86019" name="Text Box 2"/>
          <p:cNvSpPr txBox="1">
            <a:spLocks noGrp="1" noChangeArrowheads="1"/>
          </p:cNvSpPr>
          <p:nvPr>
            <p:ph type="body"/>
          </p:nvPr>
        </p:nvSpPr>
        <p:spPr>
          <a:xfrm>
            <a:off x="1185863" y="4787900"/>
            <a:ext cx="5407025" cy="382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mtClean="0">
                <a:latin typeface="Arial" panose="020B0604020202020204" pitchFamily="34" charset="0"/>
                <a:ea typeface="msgothic"/>
                <a:cs typeface="msgothic"/>
              </a:rPr>
              <a:t>Age-standardized prevalence estimates of US adults aged ≥20 years meeting different numbers of criteria for ideal cardiovascular health, overall and in selected race subgroups from National Health and Nutrition Examination Survey 2009 to 2010.</a:t>
            </a:r>
          </a:p>
        </p:txBody>
      </p:sp>
    </p:spTree>
    <p:extLst>
      <p:ext uri="{BB962C8B-B14F-4D97-AF65-F5344CB8AC3E}">
        <p14:creationId xmlns:p14="http://schemas.microsoft.com/office/powerpoint/2010/main" val="16319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696913"/>
            <a:ext cx="9867900" cy="7400925"/>
          </a:xfrm>
        </p:spPr>
      </p:sp>
      <p:sp>
        <p:nvSpPr>
          <p:cNvPr id="3" name="Notes Placeholder 2"/>
          <p:cNvSpPr>
            <a:spLocks noGrp="1"/>
          </p:cNvSpPr>
          <p:nvPr>
            <p:ph type="body" idx="1"/>
          </p:nvPr>
        </p:nvSpPr>
        <p:spPr/>
        <p:txBody>
          <a:bodyPr/>
          <a:lstStyle/>
          <a:p>
            <a:r>
              <a:rPr lang="en-US" dirty="0" smtClean="0"/>
              <a:t>The greatest areas</a:t>
            </a:r>
            <a:r>
              <a:rPr lang="en-US" baseline="0" dirty="0" smtClean="0"/>
              <a:t> of need are in healthy diet and physical activity.  Together, these have led to the startling increase in childhood obesity, with more than one in three kids overweight or obese.  In turn, this has led to the health factors we see on the right: high cholesterol, high blood pressure and high fasting glucose levels.  Nearly all children are born in ideal CV health and yet so few are able to maintain it.</a:t>
            </a:r>
          </a:p>
          <a:p>
            <a:endParaRPr lang="en-US" dirty="0" smtClean="0"/>
          </a:p>
          <a:p>
            <a:r>
              <a:rPr lang="en-US" dirty="0" smtClean="0"/>
              <a:t>Note: New healthy</a:t>
            </a:r>
            <a:r>
              <a:rPr lang="en-US" baseline="0" dirty="0" smtClean="0"/>
              <a:t> diet score information is not available.</a:t>
            </a:r>
            <a:endParaRPr lang="en-US" dirty="0"/>
          </a:p>
        </p:txBody>
      </p:sp>
      <p:sp>
        <p:nvSpPr>
          <p:cNvPr id="4" name="Slide Number Placeholder 3"/>
          <p:cNvSpPr>
            <a:spLocks noGrp="1"/>
          </p:cNvSpPr>
          <p:nvPr>
            <p:ph type="sldNum" sz="quarter" idx="10"/>
          </p:nvPr>
        </p:nvSpPr>
        <p:spPr/>
        <p:txBody>
          <a:bodyPr/>
          <a:lstStyle/>
          <a:p>
            <a:fld id="{34A71F1D-C415-4921-8CF1-A5E5F062E19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056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2159" tIns="46080" rIns="92159" bIns="46080" numCol="1" anchor="t" anchorCtr="0" compatLnSpc="1">
            <a:prstTxWarp prst="textNoShape">
              <a:avLst/>
            </a:prstTxWarp>
          </a:bodyPr>
          <a:lstStyle/>
          <a:p>
            <a:pPr eaLnBrk="1" hangingPunct="1">
              <a:spcBef>
                <a:spcPct val="0"/>
              </a:spcBef>
            </a:pPr>
            <a:endParaRPr lang="en-US">
              <a:latin typeface="Calibri" charset="0"/>
            </a:endParaRPr>
          </a:p>
        </p:txBody>
      </p:sp>
      <p:sp>
        <p:nvSpPr>
          <p:cNvPr id="5837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9" tIns="46080" rIns="92159" bIns="46080" anchor="b"/>
          <a:lstStyle>
            <a:lvl1pPr defTabSz="930275" eaLnBrk="0" hangingPunct="0">
              <a:defRPr sz="2400">
                <a:solidFill>
                  <a:schemeClr val="tx1"/>
                </a:solidFill>
                <a:latin typeface="Calibri" charset="0"/>
                <a:ea typeface="ＭＳ Ｐゴシック" charset="0"/>
                <a:cs typeface="ＭＳ Ｐゴシック" charset="0"/>
              </a:defRPr>
            </a:lvl1pPr>
            <a:lvl2pPr marL="742950" indent="-285750" defTabSz="930275" eaLnBrk="0" hangingPunct="0">
              <a:defRPr sz="2400">
                <a:solidFill>
                  <a:schemeClr val="tx1"/>
                </a:solidFill>
                <a:latin typeface="Calibri" charset="0"/>
                <a:ea typeface="ＭＳ Ｐゴシック" charset="0"/>
              </a:defRPr>
            </a:lvl2pPr>
            <a:lvl3pPr marL="1143000" indent="-228600" defTabSz="930275" eaLnBrk="0" hangingPunct="0">
              <a:defRPr sz="2400">
                <a:solidFill>
                  <a:schemeClr val="tx1"/>
                </a:solidFill>
                <a:latin typeface="Calibri" charset="0"/>
                <a:ea typeface="ＭＳ Ｐゴシック" charset="0"/>
              </a:defRPr>
            </a:lvl3pPr>
            <a:lvl4pPr marL="1600200" indent="-228600" defTabSz="930275" eaLnBrk="0" hangingPunct="0">
              <a:defRPr sz="2400">
                <a:solidFill>
                  <a:schemeClr val="tx1"/>
                </a:solidFill>
                <a:latin typeface="Calibri" charset="0"/>
                <a:ea typeface="ＭＳ Ｐゴシック" charset="0"/>
              </a:defRPr>
            </a:lvl4pPr>
            <a:lvl5pPr marL="2057400" indent="-228600" defTabSz="930275" eaLnBrk="0" hangingPunct="0">
              <a:defRPr sz="2400">
                <a:solidFill>
                  <a:schemeClr val="tx1"/>
                </a:solidFill>
                <a:latin typeface="Calibri"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A10EE0EB-C789-3543-BE42-F380884F87EF}" type="slidenum">
              <a:rPr lang="en-US" sz="1200" b="0">
                <a:solidFill>
                  <a:srgbClr val="000000"/>
                </a:solidFill>
                <a:latin typeface="Arial" charset="0"/>
              </a:rPr>
              <a:pPr algn="r" eaLnBrk="1" hangingPunct="1"/>
              <a:t>20</a:t>
            </a:fld>
            <a:endParaRPr lang="en-US" sz="1200" b="0">
              <a:solidFill>
                <a:srgbClr val="000000"/>
              </a:solidFill>
              <a:latin typeface="Arial" charset="0"/>
            </a:endParaRPr>
          </a:p>
        </p:txBody>
      </p:sp>
    </p:spTree>
    <p:extLst>
      <p:ext uri="{BB962C8B-B14F-4D97-AF65-F5344CB8AC3E}">
        <p14:creationId xmlns:p14="http://schemas.microsoft.com/office/powerpoint/2010/main" val="374320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4"/>
            <a:ext cx="7772400" cy="536575"/>
          </a:xfrm>
          <a:prstGeom prst="rect">
            <a:avLst/>
          </a:prstGeom>
        </p:spPr>
        <p:txBody>
          <a:bodyPr/>
          <a:lstStyle>
            <a:lvl1pPr algn="l">
              <a:defRPr sz="32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685800"/>
            <a:ext cx="64008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28600" y="6400800"/>
            <a:ext cx="1905000" cy="304800"/>
          </a:xfrm>
          <a:prstGeom prst="rect">
            <a:avLst/>
          </a:prstGeom>
        </p:spPr>
        <p:txBody>
          <a:bodyPr/>
          <a:lstStyle>
            <a:lvl1pPr>
              <a:defRPr>
                <a:latin typeface="Arial Narrow"/>
                <a:cs typeface="Arial Narrow"/>
              </a:defRPr>
            </a:lvl1pPr>
          </a:lstStyle>
          <a:p>
            <a:endParaRPr lang="en-US" altLang="en-US" dirty="0"/>
          </a:p>
        </p:txBody>
      </p:sp>
      <p:sp>
        <p:nvSpPr>
          <p:cNvPr id="5" name="Footer Placeholder 4"/>
          <p:cNvSpPr>
            <a:spLocks noGrp="1"/>
          </p:cNvSpPr>
          <p:nvPr>
            <p:ph type="ftr" sz="quarter" idx="11"/>
          </p:nvPr>
        </p:nvSpPr>
        <p:spPr>
          <a:xfrm>
            <a:off x="2362200" y="6400800"/>
            <a:ext cx="2895600" cy="304800"/>
          </a:xfrm>
          <a:prstGeom prst="rect">
            <a:avLst/>
          </a:prstGeom>
        </p:spPr>
        <p:txBody>
          <a:bodyPr/>
          <a:lstStyle>
            <a:lvl1pPr>
              <a:defRPr>
                <a:latin typeface="Arial Narrow"/>
                <a:cs typeface="Arial Narrow"/>
              </a:defRPr>
            </a:lvl1pPr>
          </a:lstStyle>
          <a:p>
            <a:endParaRPr lang="en-US" altLang="en-US" dirty="0"/>
          </a:p>
        </p:txBody>
      </p:sp>
      <p:sp>
        <p:nvSpPr>
          <p:cNvPr id="6" name="Slide Number Placeholder 5"/>
          <p:cNvSpPr>
            <a:spLocks noGrp="1"/>
          </p:cNvSpPr>
          <p:nvPr>
            <p:ph type="sldNum" sz="quarter" idx="12"/>
          </p:nvPr>
        </p:nvSpPr>
        <p:spPr>
          <a:xfrm>
            <a:off x="5562600" y="6400800"/>
            <a:ext cx="1447800" cy="304800"/>
          </a:xfrm>
          <a:prstGeom prst="rect">
            <a:avLst/>
          </a:prstGeom>
        </p:spPr>
        <p:txBody>
          <a:bodyPr/>
          <a:lstStyle>
            <a:lvl1pPr>
              <a:defRPr/>
            </a:lvl1pPr>
          </a:lstStyle>
          <a:p>
            <a:fld id="{94B6551B-2A84-42DA-BD5E-D1E2F4E4AD85}" type="slidenum">
              <a:rPr lang="en-US" altLang="en-US"/>
              <a:pPr/>
              <a:t>‹#›</a:t>
            </a:fld>
            <a:endParaRPr lang="en-US" alt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756414"/>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B34256E9-D46A-5845-BD21-DBC615E93F7C}"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5" name="Footer Placeholder 4"/>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6" name="Slide Number Placeholder 5"/>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702DCE4C-68DB-6341-8A5D-C07E13AA7174}"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115725031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1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3ABEC684-79A9-6B42-BCA2-5C471647DD13}"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5" name="Footer Placeholder 4"/>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6" name="Slide Number Placeholder 5"/>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1B5155D8-CD8E-3142-91BA-E9FC19F73002}"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172021024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C1E8D2F1-E3C7-9E42-8E51-E50C711770B9}"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5" name="Footer Placeholder 4"/>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6" name="Slide Number Placeholder 5"/>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DA01EBC2-CBDC-8342-A037-62DE4230A0E0}"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174507870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9EEA95C2-9DFA-B348-9023-9F92402E26BC}"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6" name="Footer Placeholder 5"/>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7" name="Slide Number Placeholder 6"/>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7AF498FD-4252-AA41-B495-CADD3D90C6CA}"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98155044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9" y="153511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E476A571-D553-FD43-A557-F35237380A68}"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8" name="Footer Placeholder 7"/>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9" name="Slide Number Placeholder 8"/>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E2EFC1E8-669C-4A42-B645-DC3D053C9A6D}"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363177399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7108BD0A-2B56-8944-B90A-459BCB9D7674}"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4" name="Footer Placeholder 3"/>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5" name="Slide Number Placeholder 4"/>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8641055E-76EA-4D4A-AEFA-343578762722}"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117948784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A48CC8F3-1358-A842-8C91-FAF91CDAABEF}"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3" name="Footer Placeholder 2"/>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4" name="Slide Number Placeholder 3"/>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930828BA-05EB-D042-A9AA-43DD3BB4189C}"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84266741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73052"/>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96"/>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435108"/>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83225560-E95F-2140-A1F7-68DB0A74CB7A}"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6" name="Footer Placeholder 5"/>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7" name="Slide Number Placeholder 6"/>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F2A2B6D3-EED0-124B-900B-B1FA6915BD20}"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371096909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7C0443F6-2128-0C45-8D02-6682E16AFD5B}"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6" name="Footer Placeholder 5"/>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7" name="Slide Number Placeholder 6"/>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26BD663D-2914-0E49-B8E4-F06450CC220D}"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353001088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p:nvPr>
        </p:nvSpPr>
        <p:spPr>
          <a:xfrm>
            <a:off x="228600" y="228604"/>
            <a:ext cx="8686800" cy="536575"/>
          </a:xfrm>
          <a:prstGeom prst="rect">
            <a:avLst/>
          </a:prstGeom>
        </p:spPr>
        <p:txBody>
          <a:bodyPr/>
          <a:lstStyle>
            <a:lvl1pPr algn="l">
              <a:defRPr sz="3200">
                <a:solidFill>
                  <a:schemeClr val="bg2"/>
                </a:solidFill>
              </a:defRPr>
            </a:lvl1pPr>
          </a:lstStyle>
          <a:p>
            <a:r>
              <a:rPr lang="en-US" smtClean="0"/>
              <a:t>Click to edit Master title style</a:t>
            </a:r>
            <a:endParaRPr lang="en-US" dirty="0"/>
          </a:p>
        </p:txBody>
      </p:sp>
      <p:sp>
        <p:nvSpPr>
          <p:cNvPr id="8" name="Subtitle 2"/>
          <p:cNvSpPr>
            <a:spLocks noGrp="1"/>
          </p:cNvSpPr>
          <p:nvPr>
            <p:ph type="subTitle" idx="10"/>
          </p:nvPr>
        </p:nvSpPr>
        <p:spPr>
          <a:xfrm>
            <a:off x="228600" y="685800"/>
            <a:ext cx="86868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9" name="Date Placeholder 3"/>
          <p:cNvSpPr>
            <a:spLocks noGrp="1"/>
          </p:cNvSpPr>
          <p:nvPr>
            <p:ph type="dt" sz="half" idx="11"/>
          </p:nvPr>
        </p:nvSpPr>
        <p:spPr>
          <a:xfrm>
            <a:off x="228600" y="6400800"/>
            <a:ext cx="1905000" cy="304800"/>
          </a:xfrm>
          <a:prstGeom prst="rect">
            <a:avLst/>
          </a:prstGeom>
        </p:spPr>
        <p:txBody>
          <a:bodyPr/>
          <a:lstStyle>
            <a:lvl1pPr>
              <a:defRPr>
                <a:latin typeface="Arial Narrow"/>
                <a:cs typeface="Arial Narrow"/>
              </a:defRPr>
            </a:lvl1pPr>
          </a:lstStyle>
          <a:p>
            <a:endParaRPr lang="en-US" altLang="en-US" dirty="0"/>
          </a:p>
        </p:txBody>
      </p:sp>
      <p:sp>
        <p:nvSpPr>
          <p:cNvPr id="10" name="Footer Placeholder 4"/>
          <p:cNvSpPr>
            <a:spLocks noGrp="1"/>
          </p:cNvSpPr>
          <p:nvPr>
            <p:ph type="ftr" sz="quarter" idx="12"/>
          </p:nvPr>
        </p:nvSpPr>
        <p:spPr>
          <a:xfrm>
            <a:off x="2362200" y="6400800"/>
            <a:ext cx="2895600" cy="304800"/>
          </a:xfrm>
          <a:prstGeom prst="rect">
            <a:avLst/>
          </a:prstGeom>
        </p:spPr>
        <p:txBody>
          <a:bodyPr/>
          <a:lstStyle>
            <a:lvl1pPr>
              <a:defRPr>
                <a:latin typeface="Arial Narrow"/>
                <a:cs typeface="Arial Narrow"/>
              </a:defRPr>
            </a:lvl1pPr>
          </a:lstStyle>
          <a:p>
            <a:endParaRPr lang="en-US" altLang="en-US" dirty="0"/>
          </a:p>
        </p:txBody>
      </p:sp>
      <p:sp>
        <p:nvSpPr>
          <p:cNvPr id="11" name="Slide Number Placeholder 5"/>
          <p:cNvSpPr>
            <a:spLocks noGrp="1"/>
          </p:cNvSpPr>
          <p:nvPr>
            <p:ph type="sldNum" sz="quarter" idx="13"/>
          </p:nvPr>
        </p:nvSpPr>
        <p:spPr>
          <a:xfrm>
            <a:off x="5562600" y="6400800"/>
            <a:ext cx="1447800" cy="304800"/>
          </a:xfrm>
          <a:prstGeom prst="rect">
            <a:avLst/>
          </a:prstGeom>
        </p:spPr>
        <p:txBody>
          <a:bodyPr/>
          <a:lstStyle>
            <a:lvl1pPr>
              <a:defRPr/>
            </a:lvl1pPr>
          </a:lstStyle>
          <a:p>
            <a:fld id="{94B6551B-2A84-42DA-BD5E-D1E2F4E4AD85}" type="slidenum">
              <a:rPr lang="en-US" altLang="en-US"/>
              <a:pPr/>
              <a:t>‹#›</a:t>
            </a:fld>
            <a:endParaRPr lang="en-US" altLang="en-US"/>
          </a:p>
        </p:txBody>
      </p:sp>
    </p:spTree>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1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E721BFFF-D8EB-BA41-A269-5C9C5D8C273A}"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5" name="Footer Placeholder 4"/>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6" name="Slide Number Placeholder 5"/>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FC81C63B-E853-7F44-85D3-E5141076CCAC}"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163729309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296AF2C5-649F-BD4A-B3B2-F090946C30AE}" type="datetimeFigureOut">
              <a:rPr lang="en-US" sz="1800" b="0">
                <a:ea typeface="ＭＳ Ｐゴシック" charset="0"/>
                <a:cs typeface="ＭＳ Ｐゴシック" charset="0"/>
              </a:rPr>
              <a:pPr eaLnBrk="1" hangingPunct="1">
                <a:defRPr/>
              </a:pPr>
              <a:t>2/11/2016</a:t>
            </a:fld>
            <a:endParaRPr lang="en-US" sz="1800" b="0">
              <a:ea typeface="ＭＳ Ｐゴシック" charset="0"/>
              <a:cs typeface="ＭＳ Ｐゴシック" charset="0"/>
            </a:endParaRPr>
          </a:p>
        </p:txBody>
      </p:sp>
      <p:sp>
        <p:nvSpPr>
          <p:cNvPr id="5" name="Footer Placeholder 4"/>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eaLnBrk="1" hangingPunct="1">
              <a:defRPr/>
            </a:pPr>
            <a:endParaRPr lang="en-US" sz="1800" b="0"/>
          </a:p>
        </p:txBody>
      </p:sp>
      <p:sp>
        <p:nvSpPr>
          <p:cNvPr id="6" name="Slide Number Placeholder 5"/>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eaLnBrk="1" hangingPunct="1">
              <a:defRPr/>
            </a:pPr>
            <a:fld id="{B1390062-E634-0A46-84A7-DFDE8A8ADCDF}" type="slidenum">
              <a:rPr lang="en-US" sz="1800" b="0">
                <a:ea typeface="ＭＳ Ｐゴシック" charset="0"/>
                <a:cs typeface="ＭＳ Ｐゴシック" charset="0"/>
              </a:rPr>
              <a:pPr eaLnBrk="1" hangingPunct="1">
                <a:defRPr/>
              </a:pPr>
              <a:t>‹#›</a:t>
            </a:fld>
            <a:endParaRPr lang="en-US" sz="1800" b="0">
              <a:ea typeface="ＭＳ Ｐゴシック" charset="0"/>
              <a:cs typeface="ＭＳ Ｐゴシック" charset="0"/>
            </a:endParaRPr>
          </a:p>
        </p:txBody>
      </p:sp>
    </p:spTree>
    <p:extLst>
      <p:ext uri="{BB962C8B-B14F-4D97-AF65-F5344CB8AC3E}">
        <p14:creationId xmlns:p14="http://schemas.microsoft.com/office/powerpoint/2010/main" val="64858621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451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C7A80A-B0E0-4EB9-9886-6C0F24209910}" type="datetime1">
              <a:rPr lang="en-US" smtClean="0">
                <a:solidFill>
                  <a:prstClr val="black">
                    <a:tint val="75000"/>
                  </a:prstClr>
                </a:solidFill>
              </a:rPr>
              <a:pPr/>
              <a:t>2/11/2016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22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08D7C-5D3E-4C09-9A5A-D2DA2F53A2B0}" type="datetime1">
              <a:rPr lang="en-US" smtClean="0">
                <a:solidFill>
                  <a:prstClr val="black">
                    <a:tint val="75000"/>
                  </a:prstClr>
                </a:solidFill>
              </a:rPr>
              <a:pPr/>
              <a:t>2/11/2016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99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4FD8A-6841-49C8-BE55-4191CB161500}" type="datetime1">
              <a:rPr lang="en-US" smtClean="0">
                <a:solidFill>
                  <a:prstClr val="black">
                    <a:tint val="75000"/>
                  </a:prstClr>
                </a:solidFill>
              </a:rPr>
              <a:pPr/>
              <a:t>2/11/2016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50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952C89-E277-4DC8-A773-8CD0494311A6}" type="datetime1">
              <a:rPr lang="en-US" smtClean="0">
                <a:solidFill>
                  <a:prstClr val="black">
                    <a:tint val="75000"/>
                  </a:prstClr>
                </a:solidFill>
              </a:rPr>
              <a:pPr/>
              <a:t>2/11/2016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91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33FA1-B316-4211-B79A-14E4F431D887}" type="datetime1">
              <a:rPr lang="en-US" smtClean="0">
                <a:solidFill>
                  <a:prstClr val="black">
                    <a:tint val="75000"/>
                  </a:prstClr>
                </a:solidFill>
              </a:rPr>
              <a:pPr/>
              <a:t>2/11/2016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21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18E79E-1ABA-4E1C-A1F5-956E44091C66}" type="datetime1">
              <a:rPr lang="en-US" smtClean="0">
                <a:solidFill>
                  <a:prstClr val="black">
                    <a:tint val="75000"/>
                  </a:prstClr>
                </a:solidFill>
              </a:rPr>
              <a:pPr/>
              <a:t>2/11/2016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22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6B616-A91C-4B07-A5B5-6514DED96AE4}" type="datetime1">
              <a:rPr lang="en-US" smtClean="0">
                <a:solidFill>
                  <a:prstClr val="black">
                    <a:tint val="75000"/>
                  </a:prstClr>
                </a:solidFill>
              </a:rPr>
              <a:pPr/>
              <a:t>2/11/2016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93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228600" y="228604"/>
            <a:ext cx="8686800" cy="536575"/>
          </a:xfrm>
          <a:prstGeom prst="rect">
            <a:avLst/>
          </a:prstGeom>
        </p:spPr>
        <p:txBody>
          <a:bodyPr/>
          <a:lstStyle>
            <a:lvl1pPr algn="l">
              <a:defRPr sz="3200">
                <a:solidFill>
                  <a:schemeClr val="bg2"/>
                </a:solidFill>
              </a:defRPr>
            </a:lvl1pPr>
          </a:lstStyle>
          <a:p>
            <a:r>
              <a:rPr lang="en-US" smtClean="0"/>
              <a:t>Click to edit Master title style</a:t>
            </a:r>
            <a:endParaRPr lang="en-US" dirty="0"/>
          </a:p>
        </p:txBody>
      </p:sp>
      <p:sp>
        <p:nvSpPr>
          <p:cNvPr id="9" name="Subtitle 2"/>
          <p:cNvSpPr>
            <a:spLocks noGrp="1"/>
          </p:cNvSpPr>
          <p:nvPr>
            <p:ph type="subTitle" idx="10"/>
          </p:nvPr>
        </p:nvSpPr>
        <p:spPr>
          <a:xfrm>
            <a:off x="228600" y="685800"/>
            <a:ext cx="86868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0" name="Date Placeholder 3"/>
          <p:cNvSpPr>
            <a:spLocks noGrp="1"/>
          </p:cNvSpPr>
          <p:nvPr>
            <p:ph type="dt" sz="half" idx="11"/>
          </p:nvPr>
        </p:nvSpPr>
        <p:spPr>
          <a:xfrm>
            <a:off x="228600" y="6400800"/>
            <a:ext cx="1905000" cy="304800"/>
          </a:xfrm>
          <a:prstGeom prst="rect">
            <a:avLst/>
          </a:prstGeom>
        </p:spPr>
        <p:txBody>
          <a:bodyPr/>
          <a:lstStyle>
            <a:lvl1pPr>
              <a:defRPr>
                <a:latin typeface="Arial Narrow"/>
                <a:cs typeface="Arial Narrow"/>
              </a:defRPr>
            </a:lvl1pPr>
          </a:lstStyle>
          <a:p>
            <a:endParaRPr lang="en-US" altLang="en-US" dirty="0"/>
          </a:p>
        </p:txBody>
      </p:sp>
      <p:sp>
        <p:nvSpPr>
          <p:cNvPr id="11" name="Footer Placeholder 4"/>
          <p:cNvSpPr>
            <a:spLocks noGrp="1"/>
          </p:cNvSpPr>
          <p:nvPr>
            <p:ph type="ftr" sz="quarter" idx="12"/>
          </p:nvPr>
        </p:nvSpPr>
        <p:spPr>
          <a:xfrm>
            <a:off x="2362200" y="6400800"/>
            <a:ext cx="2895600" cy="304800"/>
          </a:xfrm>
          <a:prstGeom prst="rect">
            <a:avLst/>
          </a:prstGeom>
        </p:spPr>
        <p:txBody>
          <a:bodyPr/>
          <a:lstStyle>
            <a:lvl1pPr>
              <a:defRPr>
                <a:latin typeface="Arial Narrow"/>
                <a:cs typeface="Arial Narrow"/>
              </a:defRPr>
            </a:lvl1pPr>
          </a:lstStyle>
          <a:p>
            <a:endParaRPr lang="en-US" altLang="en-US" dirty="0"/>
          </a:p>
        </p:txBody>
      </p:sp>
      <p:sp>
        <p:nvSpPr>
          <p:cNvPr id="12" name="Slide Number Placeholder 5"/>
          <p:cNvSpPr>
            <a:spLocks noGrp="1"/>
          </p:cNvSpPr>
          <p:nvPr>
            <p:ph type="sldNum" sz="quarter" idx="13"/>
          </p:nvPr>
        </p:nvSpPr>
        <p:spPr>
          <a:xfrm>
            <a:off x="5562600" y="6400800"/>
            <a:ext cx="1447800" cy="304800"/>
          </a:xfrm>
          <a:prstGeom prst="rect">
            <a:avLst/>
          </a:prstGeom>
        </p:spPr>
        <p:txBody>
          <a:bodyPr/>
          <a:lstStyle>
            <a:lvl1pPr>
              <a:defRPr/>
            </a:lvl1pPr>
          </a:lstStyle>
          <a:p>
            <a:fld id="{94B6551B-2A84-42DA-BD5E-D1E2F4E4AD85}" type="slidenum">
              <a:rPr lang="en-US" altLang="en-US"/>
              <a:pPr/>
              <a:t>‹#›</a:t>
            </a:fld>
            <a:endParaRPr lang="en-US" altLang="en-US"/>
          </a:p>
        </p:txBody>
      </p:sp>
      <p:sp>
        <p:nvSpPr>
          <p:cNvPr id="13" name="Content Placeholder 2"/>
          <p:cNvSpPr>
            <a:spLocks noGrp="1"/>
          </p:cNvSpPr>
          <p:nvPr>
            <p:ph idx="1"/>
          </p:nvPr>
        </p:nvSpPr>
        <p:spPr>
          <a:xfrm>
            <a:off x="228600" y="1371600"/>
            <a:ext cx="41910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idx="14"/>
          </p:nvPr>
        </p:nvSpPr>
        <p:spPr>
          <a:xfrm>
            <a:off x="4724400" y="1371600"/>
            <a:ext cx="41910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4F573-A202-4387-804C-72A1FBF36B21}" type="datetime1">
              <a:rPr lang="en-US" smtClean="0">
                <a:solidFill>
                  <a:prstClr val="black">
                    <a:tint val="75000"/>
                  </a:prstClr>
                </a:solidFill>
              </a:rPr>
              <a:pPr/>
              <a:t>2/11/2016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963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E4BE3-AAFA-4E1E-825F-83B0511E03CA}" type="datetime1">
              <a:rPr lang="en-US" smtClean="0">
                <a:solidFill>
                  <a:prstClr val="black">
                    <a:tint val="75000"/>
                  </a:prstClr>
                </a:solidFill>
              </a:rPr>
              <a:pPr/>
              <a:t>2/11/2016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35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056D4-A2D4-4A9D-B395-D917C162D69C}" type="datetime1">
              <a:rPr lang="en-US" smtClean="0">
                <a:solidFill>
                  <a:prstClr val="black">
                    <a:tint val="75000"/>
                  </a:prstClr>
                </a:solidFill>
              </a:rPr>
              <a:pPr/>
              <a:t>2/11/2016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9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EFB7A-32FA-4353-B9AC-49F0980ABD7B}" type="datetime1">
              <a:rPr lang="en-US" smtClean="0">
                <a:solidFill>
                  <a:prstClr val="black">
                    <a:tint val="75000"/>
                  </a:prstClr>
                </a:solidFill>
              </a:rPr>
              <a:pPr/>
              <a:t>2/11/2016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D7003D-952B-4B0C-8D87-03922F36EC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61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72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effectLst>
            <a:outerShdw blurRad="50800" dist="38100" dir="2700000" algn="tl" rotWithShape="0">
              <a:prstClr val="black">
                <a:alpha val="40000"/>
              </a:prstClr>
            </a:outerShdw>
          </a:effectLst>
        </p:spPr>
        <p:txBody>
          <a:bodyPr/>
          <a:lstStyle>
            <a:lvl1pPr>
              <a:defRPr>
                <a:solidFill>
                  <a:schemeClr val="tx2"/>
                </a:solidFill>
                <a:latin typeface="Helvetic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6" descr="HeaderWave2.jpg"/>
          <p:cNvPicPr>
            <a:picLocks noChangeAspect="1"/>
          </p:cNvPicPr>
          <p:nvPr/>
        </p:nvPicPr>
        <p:blipFill>
          <a:blip r:embed="rId2" cstate="print"/>
          <a:srcRect/>
          <a:stretch>
            <a:fillRect/>
          </a:stretch>
        </p:blipFill>
        <p:spPr bwMode="auto">
          <a:xfrm>
            <a:off x="-6865" y="1363"/>
            <a:ext cx="9153525" cy="949325"/>
          </a:xfrm>
          <a:prstGeom prst="rect">
            <a:avLst/>
          </a:prstGeom>
          <a:noFill/>
          <a:ln w="9525">
            <a:noFill/>
            <a:miter lim="800000"/>
            <a:headEnd/>
            <a:tailEnd/>
          </a:ln>
        </p:spPr>
      </p:pic>
      <p:pic>
        <p:nvPicPr>
          <p:cNvPr id="11" name="Picture 10" descr="AHSA_cmyk_red+blk.eps"/>
          <p:cNvPicPr>
            <a:picLocks noChangeAspect="1"/>
          </p:cNvPicPr>
          <p:nvPr/>
        </p:nvPicPr>
        <p:blipFill>
          <a:blip r:embed="rId3" cstate="print"/>
          <a:stretch>
            <a:fillRect/>
          </a:stretch>
        </p:blipFill>
        <p:spPr>
          <a:xfrm>
            <a:off x="6999895" y="254428"/>
            <a:ext cx="1955052" cy="861671"/>
          </a:xfrm>
          <a:prstGeom prst="rect">
            <a:avLst/>
          </a:prstGeom>
        </p:spPr>
      </p:pic>
    </p:spTree>
    <p:extLst>
      <p:ext uri="{BB962C8B-B14F-4D97-AF65-F5344CB8AC3E}">
        <p14:creationId xmlns:p14="http://schemas.microsoft.com/office/powerpoint/2010/main" val="22209793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6" descr="HeaderWave2.jpg"/>
          <p:cNvPicPr>
            <a:picLocks noChangeAspect="1"/>
          </p:cNvPicPr>
          <p:nvPr/>
        </p:nvPicPr>
        <p:blipFill>
          <a:blip r:embed="rId2" cstate="print"/>
          <a:srcRect/>
          <a:stretch>
            <a:fillRect/>
          </a:stretch>
        </p:blipFill>
        <p:spPr bwMode="auto">
          <a:xfrm>
            <a:off x="-6865" y="1363"/>
            <a:ext cx="9153525" cy="949325"/>
          </a:xfrm>
          <a:prstGeom prst="rect">
            <a:avLst/>
          </a:prstGeom>
          <a:noFill/>
          <a:ln w="9525">
            <a:noFill/>
            <a:miter lim="800000"/>
            <a:headEnd/>
            <a:tailEnd/>
          </a:ln>
        </p:spPr>
      </p:pic>
      <p:pic>
        <p:nvPicPr>
          <p:cNvPr id="11" name="Picture 10" descr="AHSA_cmyk_red+blk.eps"/>
          <p:cNvPicPr>
            <a:picLocks noChangeAspect="1"/>
          </p:cNvPicPr>
          <p:nvPr/>
        </p:nvPicPr>
        <p:blipFill>
          <a:blip r:embed="rId3" cstate="print"/>
          <a:stretch>
            <a:fillRect/>
          </a:stretch>
        </p:blipFill>
        <p:spPr>
          <a:xfrm>
            <a:off x="6999895" y="254428"/>
            <a:ext cx="1955052" cy="861671"/>
          </a:xfrm>
          <a:prstGeom prst="rect">
            <a:avLst/>
          </a:prstGeom>
        </p:spPr>
      </p:pic>
      <p:sp>
        <p:nvSpPr>
          <p:cNvPr id="4" name="TextBox 3"/>
          <p:cNvSpPr txBox="1"/>
          <p:nvPr userDrawn="1"/>
        </p:nvSpPr>
        <p:spPr>
          <a:xfrm>
            <a:off x="8763000" y="6553204"/>
            <a:ext cx="381000" cy="246221"/>
          </a:xfrm>
          <a:prstGeom prst="rect">
            <a:avLst/>
          </a:prstGeom>
          <a:noFill/>
        </p:spPr>
        <p:txBody>
          <a:bodyPr wrap="square" rtlCol="0">
            <a:spAutoFit/>
          </a:bodyPr>
          <a:lstStyle/>
          <a:p>
            <a:pPr eaLnBrk="1" fontAlgn="auto" hangingPunct="1">
              <a:spcBef>
                <a:spcPts val="0"/>
              </a:spcBef>
              <a:spcAft>
                <a:spcPts val="0"/>
              </a:spcAft>
            </a:pPr>
            <a:fld id="{C3A4B976-05E5-4C47-863D-5932AAFA60B5}" type="slidenum">
              <a:rPr lang="en-US" sz="1000" b="0">
                <a:solidFill>
                  <a:prstClr val="black"/>
                </a:solidFill>
                <a:latin typeface="Helvetica"/>
              </a:rPr>
              <a:pPr eaLnBrk="1" fontAlgn="auto" hangingPunct="1">
                <a:spcBef>
                  <a:spcPts val="0"/>
                </a:spcBef>
                <a:spcAft>
                  <a:spcPts val="0"/>
                </a:spcAft>
              </a:pPr>
              <a:t>‹#›</a:t>
            </a:fld>
            <a:endParaRPr lang="en-US" sz="1000" b="0" dirty="0">
              <a:solidFill>
                <a:prstClr val="black"/>
              </a:solidFill>
              <a:latin typeface="Helvetica"/>
            </a:endParaRPr>
          </a:p>
        </p:txBody>
      </p:sp>
    </p:spTree>
    <p:extLst>
      <p:ext uri="{BB962C8B-B14F-4D97-AF65-F5344CB8AC3E}">
        <p14:creationId xmlns:p14="http://schemas.microsoft.com/office/powerpoint/2010/main" val="27732778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610600" y="6477008"/>
            <a:ext cx="533400" cy="365125"/>
          </a:xfrm>
        </p:spPr>
        <p:txBody>
          <a:bodyPr/>
          <a:lstStyle/>
          <a:p>
            <a:fld id="{C3A4B976-05E5-4C47-863D-5932AAFA60B5}" type="slidenum">
              <a:rPr lang="en-US" smtClean="0">
                <a:solidFill>
                  <a:prstClr val="black"/>
                </a:solidFill>
              </a:rPr>
              <a:pPr/>
              <a:t>‹#›</a:t>
            </a:fld>
            <a:endParaRPr lang="en-US">
              <a:solidFill>
                <a:prstClr val="black"/>
              </a:solidFill>
            </a:endParaRPr>
          </a:p>
        </p:txBody>
      </p:sp>
      <p:pic>
        <p:nvPicPr>
          <p:cNvPr id="8" name="Picture 6" descr="HeaderWave2.jpg"/>
          <p:cNvPicPr>
            <a:picLocks noChangeAspect="1"/>
          </p:cNvPicPr>
          <p:nvPr/>
        </p:nvPicPr>
        <p:blipFill>
          <a:blip r:embed="rId2" cstate="print"/>
          <a:srcRect/>
          <a:stretch>
            <a:fillRect/>
          </a:stretch>
        </p:blipFill>
        <p:spPr bwMode="auto">
          <a:xfrm>
            <a:off x="-6865" y="1363"/>
            <a:ext cx="9153525" cy="949325"/>
          </a:xfrm>
          <a:prstGeom prst="rect">
            <a:avLst/>
          </a:prstGeom>
          <a:noFill/>
          <a:ln w="9525">
            <a:noFill/>
            <a:miter lim="800000"/>
            <a:headEnd/>
            <a:tailEnd/>
          </a:ln>
        </p:spPr>
      </p:pic>
      <p:pic>
        <p:nvPicPr>
          <p:cNvPr id="9" name="Picture 8" descr="AHSA_cmyk_red+blk.eps"/>
          <p:cNvPicPr>
            <a:picLocks noChangeAspect="1"/>
          </p:cNvPicPr>
          <p:nvPr/>
        </p:nvPicPr>
        <p:blipFill>
          <a:blip r:embed="rId3" cstate="print"/>
          <a:stretch>
            <a:fillRect/>
          </a:stretch>
        </p:blipFill>
        <p:spPr>
          <a:xfrm>
            <a:off x="6999895" y="254428"/>
            <a:ext cx="1955052" cy="861671"/>
          </a:xfrm>
          <a:prstGeom prst="rect">
            <a:avLst/>
          </a:prstGeom>
        </p:spPr>
      </p:pic>
    </p:spTree>
    <p:extLst>
      <p:ext uri="{BB962C8B-B14F-4D97-AF65-F5344CB8AC3E}">
        <p14:creationId xmlns:p14="http://schemas.microsoft.com/office/powerpoint/2010/main" val="25776217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10600" y="6492883"/>
            <a:ext cx="533400" cy="365125"/>
          </a:xfrm>
        </p:spPr>
        <p:txBody>
          <a:bodyPr/>
          <a:lstStyle>
            <a:lvl1pPr>
              <a:defRPr>
                <a:solidFill>
                  <a:schemeClr val="tx1"/>
                </a:solidFill>
              </a:defRPr>
            </a:lvl1pPr>
          </a:lstStyle>
          <a:p>
            <a:fld id="{C3A4B976-05E5-4C47-863D-5932AAFA60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411719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xfrm>
            <a:off x="8610600" y="6492883"/>
            <a:ext cx="533400" cy="365125"/>
          </a:xfrm>
          <a:ln/>
        </p:spPr>
        <p:txBody>
          <a:bodyPr/>
          <a:lstStyle>
            <a:lvl1pPr>
              <a:defRPr/>
            </a:lvl1pPr>
          </a:lstStyle>
          <a:p>
            <a:fld id="{C3A4B976-05E5-4C47-863D-5932AAFA60B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8495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295403"/>
            <a:ext cx="5486400" cy="45720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8" name="Title 1"/>
          <p:cNvSpPr>
            <a:spLocks noGrp="1"/>
          </p:cNvSpPr>
          <p:nvPr>
            <p:ph type="ctrTitle"/>
          </p:nvPr>
        </p:nvSpPr>
        <p:spPr>
          <a:xfrm>
            <a:off x="228600" y="228604"/>
            <a:ext cx="8686800" cy="536575"/>
          </a:xfrm>
          <a:prstGeom prst="rect">
            <a:avLst/>
          </a:prstGeom>
        </p:spPr>
        <p:txBody>
          <a:bodyPr/>
          <a:lstStyle>
            <a:lvl1pPr algn="l">
              <a:defRPr sz="3200">
                <a:solidFill>
                  <a:schemeClr val="bg2"/>
                </a:solidFill>
              </a:defRPr>
            </a:lvl1pPr>
          </a:lstStyle>
          <a:p>
            <a:r>
              <a:rPr lang="en-US" smtClean="0"/>
              <a:t>Click to edit Master title style</a:t>
            </a:r>
            <a:endParaRPr lang="en-US" dirty="0"/>
          </a:p>
        </p:txBody>
      </p:sp>
      <p:sp>
        <p:nvSpPr>
          <p:cNvPr id="9" name="Subtitle 2"/>
          <p:cNvSpPr>
            <a:spLocks noGrp="1"/>
          </p:cNvSpPr>
          <p:nvPr>
            <p:ph type="subTitle" idx="10"/>
          </p:nvPr>
        </p:nvSpPr>
        <p:spPr>
          <a:xfrm>
            <a:off x="228600" y="685800"/>
            <a:ext cx="86868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0" name="Date Placeholder 3"/>
          <p:cNvSpPr>
            <a:spLocks noGrp="1"/>
          </p:cNvSpPr>
          <p:nvPr>
            <p:ph type="dt" sz="half" idx="11"/>
          </p:nvPr>
        </p:nvSpPr>
        <p:spPr>
          <a:xfrm>
            <a:off x="228600" y="6400800"/>
            <a:ext cx="1905000" cy="304800"/>
          </a:xfrm>
          <a:prstGeom prst="rect">
            <a:avLst/>
          </a:prstGeom>
        </p:spPr>
        <p:txBody>
          <a:bodyPr/>
          <a:lstStyle>
            <a:lvl1pPr>
              <a:defRPr>
                <a:latin typeface="Arial Narrow"/>
                <a:cs typeface="Arial Narrow"/>
              </a:defRPr>
            </a:lvl1pPr>
          </a:lstStyle>
          <a:p>
            <a:endParaRPr lang="en-US" altLang="en-US" dirty="0"/>
          </a:p>
        </p:txBody>
      </p:sp>
      <p:sp>
        <p:nvSpPr>
          <p:cNvPr id="11" name="Footer Placeholder 4"/>
          <p:cNvSpPr>
            <a:spLocks noGrp="1"/>
          </p:cNvSpPr>
          <p:nvPr>
            <p:ph type="ftr" sz="quarter" idx="12"/>
          </p:nvPr>
        </p:nvSpPr>
        <p:spPr>
          <a:xfrm>
            <a:off x="2362200" y="6400800"/>
            <a:ext cx="2895600" cy="304800"/>
          </a:xfrm>
          <a:prstGeom prst="rect">
            <a:avLst/>
          </a:prstGeom>
        </p:spPr>
        <p:txBody>
          <a:bodyPr/>
          <a:lstStyle>
            <a:lvl1pPr>
              <a:defRPr>
                <a:latin typeface="Arial Narrow"/>
                <a:cs typeface="Arial Narrow"/>
              </a:defRPr>
            </a:lvl1pPr>
          </a:lstStyle>
          <a:p>
            <a:endParaRPr lang="en-US" altLang="en-US" dirty="0"/>
          </a:p>
        </p:txBody>
      </p:sp>
      <p:sp>
        <p:nvSpPr>
          <p:cNvPr id="12" name="Slide Number Placeholder 5"/>
          <p:cNvSpPr>
            <a:spLocks noGrp="1"/>
          </p:cNvSpPr>
          <p:nvPr>
            <p:ph type="sldNum" sz="quarter" idx="13"/>
          </p:nvPr>
        </p:nvSpPr>
        <p:spPr>
          <a:xfrm>
            <a:off x="5562600" y="6400800"/>
            <a:ext cx="1447800" cy="304800"/>
          </a:xfrm>
          <a:prstGeom prst="rect">
            <a:avLst/>
          </a:prstGeom>
        </p:spPr>
        <p:txBody>
          <a:bodyPr/>
          <a:lstStyle>
            <a:lvl1pPr>
              <a:defRPr/>
            </a:lvl1pPr>
          </a:lstStyle>
          <a:p>
            <a:fld id="{94B6551B-2A84-42DA-BD5E-D1E2F4E4AD85}" type="slidenum">
              <a:rPr lang="en-US" altLang="en-US"/>
              <a:pPr/>
              <a:t>‹#›</a:t>
            </a:fld>
            <a:endParaRPr lang="en-US" altLang="en-US"/>
          </a:p>
        </p:txBody>
      </p:sp>
    </p:spTree>
  </p:cSld>
  <p:clrMapOvr>
    <a:masterClrMapping/>
  </p:clrMapOvr>
  <p:transition spd="med">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8"/>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8"/>
            <a:ext cx="40386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C3A4B976-05E5-4C47-863D-5932AAFA60B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003300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718643"/>
      </p:ext>
    </p:extLst>
  </p:cSld>
  <p:clrMapOvr>
    <a:masterClrMapping/>
  </p:clrMapOvr>
  <p:transition spd="slow">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6"/>
            <a:ext cx="9144000" cy="2843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ndParaRPr>
          </a:p>
        </p:txBody>
      </p:sp>
      <p:sp>
        <p:nvSpPr>
          <p:cNvPr id="8" name="Rectangle 7"/>
          <p:cNvSpPr/>
          <p:nvPr/>
        </p:nvSpPr>
        <p:spPr>
          <a:xfrm>
            <a:off x="0" y="3352805"/>
            <a:ext cx="9144000" cy="3505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ffectLst>
                <a:outerShdw blurRad="38100" dist="38100" dir="2700000" algn="tl">
                  <a:srgbClr val="000000">
                    <a:alpha val="43137"/>
                  </a:srgbClr>
                </a:outerShdw>
              </a:effectLst>
            </a:endParaRPr>
          </a:p>
        </p:txBody>
      </p:sp>
      <p:sp>
        <p:nvSpPr>
          <p:cNvPr id="9" name="Rectangle 8"/>
          <p:cNvSpPr/>
          <p:nvPr/>
        </p:nvSpPr>
        <p:spPr>
          <a:xfrm>
            <a:off x="0" y="2334750"/>
            <a:ext cx="9144000" cy="10180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ffectLst>
                <a:outerShdw blurRad="38100" dist="38100" dir="2700000" algn="tl">
                  <a:srgbClr val="000000">
                    <a:alpha val="43137"/>
                  </a:srgbClr>
                </a:outerShdw>
              </a:effectLst>
            </a:endParaRPr>
          </a:p>
        </p:txBody>
      </p:sp>
      <p:sp>
        <p:nvSpPr>
          <p:cNvPr id="10" name="Rectangle 9"/>
          <p:cNvSpPr/>
          <p:nvPr/>
        </p:nvSpPr>
        <p:spPr>
          <a:xfrm>
            <a:off x="0" y="3352805"/>
            <a:ext cx="9144000" cy="523873"/>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ffectLst>
                <a:outerShdw blurRad="38100" dist="38100" dir="2700000" algn="tl">
                  <a:srgbClr val="000000">
                    <a:alpha val="43137"/>
                  </a:srgbClr>
                </a:outerShdw>
              </a:effectLst>
              <a:latin typeface="Century Gothic" pitchFamily="34" charset="0"/>
            </a:endParaRPr>
          </a:p>
        </p:txBody>
      </p:sp>
      <p:sp>
        <p:nvSpPr>
          <p:cNvPr id="2" name="Title 1"/>
          <p:cNvSpPr>
            <a:spLocks noGrp="1"/>
          </p:cNvSpPr>
          <p:nvPr>
            <p:ph type="ctrTitle"/>
          </p:nvPr>
        </p:nvSpPr>
        <p:spPr>
          <a:xfrm>
            <a:off x="685800" y="228606"/>
            <a:ext cx="7772400" cy="1470025"/>
          </a:xfrm>
        </p:spPr>
        <p:txBody>
          <a:bodyPr/>
          <a:lstStyle>
            <a:lvl1pPr>
              <a:defRPr>
                <a:solidFill>
                  <a:schemeClr val="tx1"/>
                </a:solidFill>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0" y="2362200"/>
            <a:ext cx="7315200" cy="1752600"/>
          </a:xfrm>
          <a:prstGeom prst="rect">
            <a:avLst/>
          </a:prstGeo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1" name="Isosceles Triangle 10"/>
          <p:cNvSpPr/>
          <p:nvPr/>
        </p:nvSpPr>
        <p:spPr>
          <a:xfrm rot="10800000">
            <a:off x="6934200" y="2286000"/>
            <a:ext cx="1295400" cy="5334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2154" y="4142260"/>
            <a:ext cx="2711087" cy="2353373"/>
          </a:xfrm>
          <a:prstGeom prst="rect">
            <a:avLst/>
          </a:prstGeom>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61474"/>
          <a:stretch/>
        </p:blipFill>
        <p:spPr>
          <a:xfrm>
            <a:off x="4920343" y="4033373"/>
            <a:ext cx="1949084" cy="2624373"/>
          </a:xfrm>
          <a:prstGeom prst="rect">
            <a:avLst/>
          </a:prstGeom>
        </p:spPr>
      </p:pic>
    </p:spTree>
    <p:extLst>
      <p:ext uri="{BB962C8B-B14F-4D97-AF65-F5344CB8AC3E}">
        <p14:creationId xmlns:p14="http://schemas.microsoft.com/office/powerpoint/2010/main" val="204529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6"/>
            <a:ext cx="2133600" cy="365125"/>
          </a:xfrm>
          <a:prstGeom prst="rect">
            <a:avLst/>
          </a:prstGeom>
        </p:spPr>
        <p:txBody>
          <a:bodyPr/>
          <a:lstStyle>
            <a:lvl1pPr>
              <a:defRPr>
                <a:solidFill>
                  <a:schemeClr val="bg1"/>
                </a:solidFill>
                <a:latin typeface="Century Gothic" pitchFamily="34" charset="0"/>
              </a:defRPr>
            </a:lvl1pPr>
          </a:lstStyle>
          <a:p>
            <a:pPr eaLnBrk="1" fontAlgn="auto" hangingPunct="1">
              <a:spcBef>
                <a:spcPts val="0"/>
              </a:spcBef>
              <a:spcAft>
                <a:spcPts val="0"/>
              </a:spcAft>
            </a:pPr>
            <a:fld id="{349BF3EA-1A78-4F07-BDC0-C8A1BD461199}" type="datetimeFigureOut">
              <a:rPr lang="en-US" sz="1350" b="0" smtClean="0">
                <a:solidFill>
                  <a:prstClr val="white"/>
                </a:solidFill>
              </a:rPr>
              <a:pPr eaLnBrk="1" fontAlgn="auto" hangingPunct="1">
                <a:spcBef>
                  <a:spcPts val="0"/>
                </a:spcBef>
                <a:spcAft>
                  <a:spcPts val="0"/>
                </a:spcAft>
              </a:pPr>
              <a:t>2/11/2016</a:t>
            </a:fld>
            <a:endParaRPr lang="en-US" sz="1350" b="0">
              <a:solidFill>
                <a:prstClr val="white"/>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a:defRPr>
                <a:solidFill>
                  <a:schemeClr val="bg1"/>
                </a:solidFill>
                <a:latin typeface="Century Gothic" pitchFamily="34" charset="0"/>
              </a:defRPr>
            </a:lvl1pPr>
          </a:lstStyle>
          <a:p>
            <a:pPr eaLnBrk="1" fontAlgn="auto" hangingPunct="1">
              <a:spcBef>
                <a:spcPts val="0"/>
              </a:spcBef>
              <a:spcAft>
                <a:spcPts val="0"/>
              </a:spcAft>
            </a:pPr>
            <a:endParaRPr lang="en-US" sz="1350" b="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Century Gothic" pitchFamily="34" charset="0"/>
              </a:defRPr>
            </a:lvl1pPr>
          </a:lstStyle>
          <a:p>
            <a:fld id="{401CF334-2D5C-4859-84A6-CA7E6E43FAEB}"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275367" y="6082031"/>
            <a:ext cx="1411436" cy="548640"/>
          </a:xfrm>
          <a:prstGeom prst="rect">
            <a:avLst/>
          </a:prstGeom>
        </p:spPr>
      </p:pic>
    </p:spTree>
    <p:extLst>
      <p:ext uri="{BB962C8B-B14F-4D97-AF65-F5344CB8AC3E}">
        <p14:creationId xmlns:p14="http://schemas.microsoft.com/office/powerpoint/2010/main" val="58008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6"/>
            <a:ext cx="2133600" cy="365125"/>
          </a:xfrm>
          <a:prstGeom prst="rect">
            <a:avLst/>
          </a:prstGeom>
        </p:spPr>
        <p:txBody>
          <a:bodyPr/>
          <a:lstStyle/>
          <a:p>
            <a:pPr eaLnBrk="1" fontAlgn="auto" hangingPunct="1">
              <a:spcBef>
                <a:spcPts val="0"/>
              </a:spcBef>
              <a:spcAft>
                <a:spcPts val="0"/>
              </a:spcAft>
            </a:pPr>
            <a:fld id="{349BF3EA-1A78-4F07-BDC0-C8A1BD461199}" type="datetimeFigureOut">
              <a:rPr lang="en-US" sz="1350" b="0" smtClean="0">
                <a:solidFill>
                  <a:prstClr val="black"/>
                </a:solidFill>
                <a:latin typeface="Calibri"/>
              </a:rPr>
              <a:pPr eaLnBrk="1" fontAlgn="auto" hangingPunct="1">
                <a:spcBef>
                  <a:spcPts val="0"/>
                </a:spcBef>
                <a:spcAft>
                  <a:spcPts val="0"/>
                </a:spcAft>
              </a:pPr>
              <a:t>2/11/2016</a:t>
            </a:fld>
            <a:endParaRPr lang="en-US" sz="1350" b="0">
              <a:solidFill>
                <a:prstClr val="black"/>
              </a:solidFill>
              <a:latin typeface="Calibri"/>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pPr eaLnBrk="1" fontAlgn="auto" hangingPunct="1">
              <a:spcBef>
                <a:spcPts val="0"/>
              </a:spcBef>
              <a:spcAft>
                <a:spcPts val="0"/>
              </a:spcAft>
            </a:pPr>
            <a:endParaRPr lang="en-US" sz="1350" b="0">
              <a:solidFill>
                <a:prstClr val="black"/>
              </a:solidFill>
              <a:latin typeface="Calibri"/>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316489" y="1371601"/>
            <a:ext cx="2132839" cy="829056"/>
          </a:xfrm>
          <a:prstGeom prst="rect">
            <a:avLst/>
          </a:prstGeom>
        </p:spPr>
      </p:pic>
    </p:spTree>
    <p:extLst>
      <p:ext uri="{BB962C8B-B14F-4D97-AF65-F5344CB8AC3E}">
        <p14:creationId xmlns:p14="http://schemas.microsoft.com/office/powerpoint/2010/main" val="28111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6"/>
            <a:ext cx="2133600" cy="365125"/>
          </a:xfrm>
          <a:prstGeom prst="rect">
            <a:avLst/>
          </a:prstGeom>
        </p:spPr>
        <p:txBody>
          <a:bodyPr/>
          <a:lstStyle/>
          <a:p>
            <a:pPr eaLnBrk="1" fontAlgn="auto" hangingPunct="1">
              <a:spcBef>
                <a:spcPts val="0"/>
              </a:spcBef>
              <a:spcAft>
                <a:spcPts val="0"/>
              </a:spcAft>
            </a:pPr>
            <a:fld id="{349BF3EA-1A78-4F07-BDC0-C8A1BD461199}" type="datetimeFigureOut">
              <a:rPr lang="en-US" sz="1350" b="0" smtClean="0">
                <a:solidFill>
                  <a:prstClr val="black"/>
                </a:solidFill>
                <a:latin typeface="Calibri"/>
              </a:rPr>
              <a:pPr eaLnBrk="1" fontAlgn="auto" hangingPunct="1">
                <a:spcBef>
                  <a:spcPts val="0"/>
                </a:spcBef>
                <a:spcAft>
                  <a:spcPts val="0"/>
                </a:spcAft>
              </a:pPr>
              <a:t>2/11/2016</a:t>
            </a:fld>
            <a:endParaRPr lang="en-US" sz="1350" b="0">
              <a:solidFill>
                <a:prstClr val="black"/>
              </a:solidFill>
              <a:latin typeface="Calibri"/>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pPr eaLnBrk="1" fontAlgn="auto" hangingPunct="1">
              <a:spcBef>
                <a:spcPts val="0"/>
              </a:spcBef>
              <a:spcAft>
                <a:spcPts val="0"/>
              </a:spcAft>
            </a:pPr>
            <a:endParaRPr lang="en-US" sz="1350" b="0">
              <a:solidFill>
                <a:prstClr val="black"/>
              </a:solidFill>
              <a:latin typeface="Calibri"/>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22835" y="5785382"/>
            <a:ext cx="1411436" cy="548640"/>
          </a:xfrm>
          <a:prstGeom prst="rect">
            <a:avLst/>
          </a:prstGeom>
        </p:spPr>
      </p:pic>
    </p:spTree>
    <p:extLst>
      <p:ext uri="{BB962C8B-B14F-4D97-AF65-F5344CB8AC3E}">
        <p14:creationId xmlns:p14="http://schemas.microsoft.com/office/powerpoint/2010/main" val="38752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6"/>
            <a:ext cx="2133600" cy="365125"/>
          </a:xfrm>
          <a:prstGeom prst="rect">
            <a:avLst/>
          </a:prstGeom>
        </p:spPr>
        <p:txBody>
          <a:bodyPr/>
          <a:lstStyle/>
          <a:p>
            <a:pPr eaLnBrk="1" fontAlgn="auto" hangingPunct="1">
              <a:spcBef>
                <a:spcPts val="0"/>
              </a:spcBef>
              <a:spcAft>
                <a:spcPts val="0"/>
              </a:spcAft>
            </a:pPr>
            <a:fld id="{349BF3EA-1A78-4F07-BDC0-C8A1BD461199}" type="datetimeFigureOut">
              <a:rPr lang="en-US" sz="1350" b="0" smtClean="0">
                <a:solidFill>
                  <a:prstClr val="black"/>
                </a:solidFill>
                <a:latin typeface="Calibri"/>
              </a:rPr>
              <a:pPr eaLnBrk="1" fontAlgn="auto" hangingPunct="1">
                <a:spcBef>
                  <a:spcPts val="0"/>
                </a:spcBef>
                <a:spcAft>
                  <a:spcPts val="0"/>
                </a:spcAft>
              </a:pPr>
              <a:t>2/11/2016</a:t>
            </a:fld>
            <a:endParaRPr lang="en-US" sz="1350" b="0">
              <a:solidFill>
                <a:prstClr val="black"/>
              </a:solidFill>
              <a:latin typeface="Calibri"/>
            </a:endParaRPr>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p>
            <a:pPr eaLnBrk="1" fontAlgn="auto" hangingPunct="1">
              <a:spcBef>
                <a:spcPts val="0"/>
              </a:spcBef>
              <a:spcAft>
                <a:spcPts val="0"/>
              </a:spcAft>
            </a:pPr>
            <a:endParaRPr lang="en-US" sz="1350" b="0">
              <a:solidFill>
                <a:prstClr val="black"/>
              </a:solidFill>
              <a:latin typeface="Calibri"/>
            </a:endParaRPr>
          </a:p>
        </p:txBody>
      </p:sp>
      <p:sp>
        <p:nvSpPr>
          <p:cNvPr id="9" name="Slide Number Placeholder 8"/>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pic>
        <p:nvPicPr>
          <p:cNvPr id="10" name="Picture 9"/>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22835" y="5785382"/>
            <a:ext cx="1411436" cy="548640"/>
          </a:xfrm>
          <a:prstGeom prst="rect">
            <a:avLst/>
          </a:prstGeom>
        </p:spPr>
      </p:pic>
    </p:spTree>
    <p:extLst>
      <p:ext uri="{BB962C8B-B14F-4D97-AF65-F5344CB8AC3E}">
        <p14:creationId xmlns:p14="http://schemas.microsoft.com/office/powerpoint/2010/main" val="253609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6"/>
            <a:ext cx="2133600" cy="365125"/>
          </a:xfrm>
          <a:prstGeom prst="rect">
            <a:avLst/>
          </a:prstGeom>
        </p:spPr>
        <p:txBody>
          <a:bodyPr/>
          <a:lstStyle/>
          <a:p>
            <a:pPr eaLnBrk="1" fontAlgn="auto" hangingPunct="1">
              <a:spcBef>
                <a:spcPts val="0"/>
              </a:spcBef>
              <a:spcAft>
                <a:spcPts val="0"/>
              </a:spcAft>
            </a:pPr>
            <a:fld id="{349BF3EA-1A78-4F07-BDC0-C8A1BD461199}" type="datetimeFigureOut">
              <a:rPr lang="en-US" sz="1350" b="0" smtClean="0">
                <a:solidFill>
                  <a:prstClr val="black"/>
                </a:solidFill>
                <a:latin typeface="Calibri"/>
              </a:rPr>
              <a:pPr eaLnBrk="1" fontAlgn="auto" hangingPunct="1">
                <a:spcBef>
                  <a:spcPts val="0"/>
                </a:spcBef>
                <a:spcAft>
                  <a:spcPts val="0"/>
                </a:spcAft>
              </a:pPr>
              <a:t>2/11/2016</a:t>
            </a:fld>
            <a:endParaRPr lang="en-US" sz="1350" b="0">
              <a:solidFill>
                <a:prstClr val="black"/>
              </a:solidFill>
              <a:latin typeface="Calibri"/>
            </a:endParaRPr>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pPr eaLnBrk="1" fontAlgn="auto" hangingPunct="1">
              <a:spcBef>
                <a:spcPts val="0"/>
              </a:spcBef>
              <a:spcAft>
                <a:spcPts val="0"/>
              </a:spcAft>
            </a:pPr>
            <a:endParaRPr lang="en-US" sz="1350" b="0">
              <a:solidFill>
                <a:prstClr val="black"/>
              </a:solidFill>
              <a:latin typeface="Calibri"/>
            </a:endParaRPr>
          </a:p>
        </p:txBody>
      </p:sp>
      <p:sp>
        <p:nvSpPr>
          <p:cNvPr id="5" name="Slide Number Placeholder 4"/>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pic>
        <p:nvPicPr>
          <p:cNvPr id="6" name="Picture 5"/>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22835" y="5785382"/>
            <a:ext cx="1411436" cy="548640"/>
          </a:xfrm>
          <a:prstGeom prst="rect">
            <a:avLst/>
          </a:prstGeom>
        </p:spPr>
      </p:pic>
    </p:spTree>
    <p:extLst>
      <p:ext uri="{BB962C8B-B14F-4D97-AF65-F5344CB8AC3E}">
        <p14:creationId xmlns:p14="http://schemas.microsoft.com/office/powerpoint/2010/main" val="129991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5820234"/>
            <a:ext cx="9144000" cy="103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5" name="Rectangle 4"/>
          <p:cNvSpPr/>
          <p:nvPr userDrawn="1"/>
        </p:nvSpPr>
        <p:spPr>
          <a:xfrm>
            <a:off x="0" y="3"/>
            <a:ext cx="9144000" cy="58537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ndParaRPr>
          </a:p>
        </p:txBody>
      </p:sp>
      <p:pic>
        <p:nvPicPr>
          <p:cNvPr id="6" name="Picture 5"/>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034303" y="5990277"/>
            <a:ext cx="1881100" cy="731203"/>
          </a:xfrm>
          <a:prstGeom prst="rect">
            <a:avLst/>
          </a:prstGeom>
        </p:spPr>
      </p:pic>
      <p:sp>
        <p:nvSpPr>
          <p:cNvPr id="8" name="Rectangle 7"/>
          <p:cNvSpPr/>
          <p:nvPr userDrawn="1"/>
        </p:nvSpPr>
        <p:spPr>
          <a:xfrm>
            <a:off x="0" y="5685700"/>
            <a:ext cx="9144000" cy="165552"/>
          </a:xfrm>
          <a:prstGeom prst="rect">
            <a:avLst/>
          </a:prstGeom>
          <a:solidFill>
            <a:schemeClr val="bg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ndParaRPr>
          </a:p>
        </p:txBody>
      </p:sp>
    </p:spTree>
    <p:extLst>
      <p:ext uri="{BB962C8B-B14F-4D97-AF65-F5344CB8AC3E}">
        <p14:creationId xmlns:p14="http://schemas.microsoft.com/office/powerpoint/2010/main" val="97384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Rectangle 6"/>
          <p:cNvSpPr/>
          <p:nvPr userDrawn="1"/>
        </p:nvSpPr>
        <p:spPr>
          <a:xfrm>
            <a:off x="0" y="5820234"/>
            <a:ext cx="9144000" cy="103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5" name="Rectangle 4"/>
          <p:cNvSpPr/>
          <p:nvPr userDrawn="1"/>
        </p:nvSpPr>
        <p:spPr>
          <a:xfrm>
            <a:off x="0" y="3"/>
            <a:ext cx="9144000" cy="5853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ndParaRPr>
          </a:p>
        </p:txBody>
      </p:sp>
      <p:pic>
        <p:nvPicPr>
          <p:cNvPr id="6" name="Picture 5"/>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034303" y="5990277"/>
            <a:ext cx="1881100" cy="731203"/>
          </a:xfrm>
          <a:prstGeom prst="rect">
            <a:avLst/>
          </a:prstGeom>
        </p:spPr>
      </p:pic>
      <p:sp>
        <p:nvSpPr>
          <p:cNvPr id="8" name="Rectangle 7"/>
          <p:cNvSpPr/>
          <p:nvPr userDrawn="1"/>
        </p:nvSpPr>
        <p:spPr>
          <a:xfrm>
            <a:off x="0" y="5685700"/>
            <a:ext cx="9144000" cy="165552"/>
          </a:xfrm>
          <a:prstGeom prst="rect">
            <a:avLst/>
          </a:prstGeom>
          <a:solidFill>
            <a:srgbClr val="C0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ndParaRPr>
          </a:p>
        </p:txBody>
      </p:sp>
    </p:spTree>
    <p:extLst>
      <p:ext uri="{BB962C8B-B14F-4D97-AF65-F5344CB8AC3E}">
        <p14:creationId xmlns:p14="http://schemas.microsoft.com/office/powerpoint/2010/main" val="289298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29577" y="5791201"/>
            <a:ext cx="10779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514367" y="6172246"/>
            <a:ext cx="1279525" cy="365125"/>
          </a:xfrm>
        </p:spPr>
        <p:txBody>
          <a:bodyPr/>
          <a:lstStyle>
            <a:lvl1pPr algn="ctr" defTabSz="457200">
              <a:defRPr smtClean="0">
                <a:solidFill>
                  <a:prstClr val="black"/>
                </a:solidFill>
                <a:latin typeface="Century Gothic" panose="020B0502020202020204" pitchFamily="34" charset="0"/>
              </a:defRPr>
            </a:lvl1pPr>
          </a:lstStyle>
          <a:p>
            <a:pPr>
              <a:defRPr/>
            </a:pPr>
            <a:fld id="{87835E87-4018-2943-BC8F-60097300BCEB}" type="slidenum">
              <a:rPr lang="en-US"/>
              <a:pPr>
                <a:defRPr/>
              </a:pPr>
              <a:t>‹#›</a:t>
            </a:fld>
            <a:endParaRPr lang="en-US" dirty="0"/>
          </a:p>
        </p:txBody>
      </p:sp>
    </p:spTree>
    <p:extLst>
      <p:ext uri="{BB962C8B-B14F-4D97-AF65-F5344CB8AC3E}">
        <p14:creationId xmlns:p14="http://schemas.microsoft.com/office/powerpoint/2010/main" val="1562693460"/>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1"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6"/>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pPr eaLnBrk="1" fontAlgn="auto" hangingPunct="1">
              <a:spcBef>
                <a:spcPts val="0"/>
              </a:spcBef>
              <a:spcAft>
                <a:spcPts val="0"/>
              </a:spcAft>
            </a:pPr>
            <a:fld id="{349BF3EA-1A78-4F07-BDC0-C8A1BD461199}" type="datetimeFigureOut">
              <a:rPr lang="en-US" sz="1350" b="0" smtClean="0">
                <a:solidFill>
                  <a:prstClr val="black"/>
                </a:solidFill>
                <a:latin typeface="Calibri"/>
              </a:rPr>
              <a:pPr eaLnBrk="1" fontAlgn="auto" hangingPunct="1">
                <a:spcBef>
                  <a:spcPts val="0"/>
                </a:spcBef>
                <a:spcAft>
                  <a:spcPts val="0"/>
                </a:spcAft>
              </a:pPr>
              <a:t>2/11/2016</a:t>
            </a:fld>
            <a:endParaRPr lang="en-US" sz="1350" b="0">
              <a:solidFill>
                <a:prstClr val="black"/>
              </a:solidFill>
              <a:latin typeface="Calibri"/>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pPr eaLnBrk="1" fontAlgn="auto" hangingPunct="1">
              <a:spcBef>
                <a:spcPts val="0"/>
              </a:spcBef>
              <a:spcAft>
                <a:spcPts val="0"/>
              </a:spcAft>
            </a:pPr>
            <a:endParaRPr lang="en-US" sz="1350" b="0">
              <a:solidFill>
                <a:prstClr val="black"/>
              </a:solidFill>
              <a:latin typeface="Calibri"/>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22835" y="5785382"/>
            <a:ext cx="1411436" cy="548640"/>
          </a:xfrm>
          <a:prstGeom prst="rect">
            <a:avLst/>
          </a:prstGeom>
        </p:spPr>
      </p:pic>
    </p:spTree>
    <p:extLst>
      <p:ext uri="{BB962C8B-B14F-4D97-AF65-F5344CB8AC3E}">
        <p14:creationId xmlns:p14="http://schemas.microsoft.com/office/powerpoint/2010/main" val="421229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pPr eaLnBrk="1" fontAlgn="auto" hangingPunct="1">
              <a:spcBef>
                <a:spcPts val="0"/>
              </a:spcBef>
              <a:spcAft>
                <a:spcPts val="0"/>
              </a:spcAft>
            </a:pPr>
            <a:fld id="{349BF3EA-1A78-4F07-BDC0-C8A1BD461199}" type="datetimeFigureOut">
              <a:rPr lang="en-US" sz="1350" b="0" smtClean="0">
                <a:solidFill>
                  <a:prstClr val="black"/>
                </a:solidFill>
                <a:latin typeface="Calibri"/>
              </a:rPr>
              <a:pPr eaLnBrk="1" fontAlgn="auto" hangingPunct="1">
                <a:spcBef>
                  <a:spcPts val="0"/>
                </a:spcBef>
                <a:spcAft>
                  <a:spcPts val="0"/>
                </a:spcAft>
              </a:pPr>
              <a:t>2/11/2016</a:t>
            </a:fld>
            <a:endParaRPr lang="en-US" sz="1350" b="0">
              <a:solidFill>
                <a:prstClr val="black"/>
              </a:solidFill>
              <a:latin typeface="Calibri"/>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pPr eaLnBrk="1" fontAlgn="auto" hangingPunct="1">
              <a:spcBef>
                <a:spcPts val="0"/>
              </a:spcBef>
              <a:spcAft>
                <a:spcPts val="0"/>
              </a:spcAft>
            </a:pPr>
            <a:endParaRPr lang="en-US" sz="1350" b="0">
              <a:solidFill>
                <a:prstClr val="black"/>
              </a:solidFill>
              <a:latin typeface="Calibri"/>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001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a:lstStyle/>
          <a:p>
            <a:pPr eaLnBrk="1" fontAlgn="auto" hangingPunct="1">
              <a:spcBef>
                <a:spcPts val="0"/>
              </a:spcBef>
              <a:spcAft>
                <a:spcPts val="0"/>
              </a:spcAft>
            </a:pPr>
            <a:fld id="{349BF3EA-1A78-4F07-BDC0-C8A1BD461199}" type="datetimeFigureOut">
              <a:rPr lang="en-US" sz="1350" b="0" smtClean="0">
                <a:solidFill>
                  <a:prstClr val="black"/>
                </a:solidFill>
                <a:latin typeface="Calibri"/>
              </a:rPr>
              <a:pPr eaLnBrk="1" fontAlgn="auto" hangingPunct="1">
                <a:spcBef>
                  <a:spcPts val="0"/>
                </a:spcBef>
                <a:spcAft>
                  <a:spcPts val="0"/>
                </a:spcAft>
              </a:pPr>
              <a:t>2/11/2016</a:t>
            </a:fld>
            <a:endParaRPr lang="en-US" sz="1350" b="0">
              <a:solidFill>
                <a:prstClr val="black"/>
              </a:solidFill>
              <a:latin typeface="Calibri"/>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pPr eaLnBrk="1" fontAlgn="auto" hangingPunct="1">
              <a:spcBef>
                <a:spcPts val="0"/>
              </a:spcBef>
              <a:spcAft>
                <a:spcPts val="0"/>
              </a:spcAft>
            </a:pPr>
            <a:endParaRPr lang="en-US" sz="1350" b="0">
              <a:solidFill>
                <a:prstClr val="black"/>
              </a:solidFill>
              <a:latin typeface="Calibri"/>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4864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a:lstStyle/>
          <a:p>
            <a:pPr eaLnBrk="1" fontAlgn="auto" hangingPunct="1">
              <a:spcBef>
                <a:spcPts val="0"/>
              </a:spcBef>
              <a:spcAft>
                <a:spcPts val="0"/>
              </a:spcAft>
            </a:pPr>
            <a:fld id="{349BF3EA-1A78-4F07-BDC0-C8A1BD461199}" type="datetimeFigureOut">
              <a:rPr lang="en-US" sz="1350" b="0" smtClean="0">
                <a:solidFill>
                  <a:prstClr val="black"/>
                </a:solidFill>
                <a:latin typeface="Calibri"/>
              </a:rPr>
              <a:pPr eaLnBrk="1" fontAlgn="auto" hangingPunct="1">
                <a:spcBef>
                  <a:spcPts val="0"/>
                </a:spcBef>
                <a:spcAft>
                  <a:spcPts val="0"/>
                </a:spcAft>
              </a:pPr>
              <a:t>2/11/2016</a:t>
            </a:fld>
            <a:endParaRPr lang="en-US" sz="1350" b="0">
              <a:solidFill>
                <a:prstClr val="black"/>
              </a:solidFill>
              <a:latin typeface="Calibri"/>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pPr eaLnBrk="1" fontAlgn="auto" hangingPunct="1">
              <a:spcBef>
                <a:spcPts val="0"/>
              </a:spcBef>
              <a:spcAft>
                <a:spcPts val="0"/>
              </a:spcAft>
            </a:pPr>
            <a:endParaRPr lang="en-US" sz="1350" b="0">
              <a:solidFill>
                <a:prstClr val="black"/>
              </a:solidFill>
              <a:latin typeface="Calibri"/>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408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No Header">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665404" y="6094945"/>
            <a:ext cx="478597" cy="365125"/>
          </a:xfrm>
          <a:prstGeom prst="rect">
            <a:avLst/>
          </a:prstGeom>
        </p:spPr>
        <p:txBody>
          <a:bodyPr vert="horz" lIns="0" tIns="0" rIns="0" bIns="0" rtlCol="0" anchor="b"/>
          <a:lstStyle>
            <a:lvl1pPr algn="ctr" rtl="0" fontAlgn="base">
              <a:spcBef>
                <a:spcPct val="0"/>
              </a:spcBef>
              <a:spcAft>
                <a:spcPct val="0"/>
              </a:spcAft>
              <a:defRPr lang="en-US" sz="525" kern="1200" smtClean="0">
                <a:solidFill>
                  <a:schemeClr val="accent5"/>
                </a:solidFill>
                <a:latin typeface="Franklin Gothic Book"/>
                <a:ea typeface="+mn-ea"/>
                <a:cs typeface="Franklin Gothic Book"/>
              </a:defRPr>
            </a:lvl1pPr>
          </a:lstStyle>
          <a:p>
            <a:pPr defTabSz="342569"/>
            <a:fld id="{F3C03C5D-6A7C-2442-8685-B16D7D0DC519}" type="slidenum">
              <a:rPr lang="en-US" smtClean="0">
                <a:solidFill>
                  <a:srgbClr val="4472C4"/>
                </a:solidFill>
              </a:rPr>
              <a:pPr defTabSz="342569"/>
              <a:t>‹#›</a:t>
            </a:fld>
            <a:endParaRPr lang="en-US" dirty="0">
              <a:solidFill>
                <a:srgbClr val="4472C4"/>
              </a:solidFill>
            </a:endParaRPr>
          </a:p>
        </p:txBody>
      </p:sp>
    </p:spTree>
    <p:extLst>
      <p:ext uri="{BB962C8B-B14F-4D97-AF65-F5344CB8AC3E}">
        <p14:creationId xmlns:p14="http://schemas.microsoft.com/office/powerpoint/2010/main" val="354994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346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1753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1"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91"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119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298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30"/>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5" y="16811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19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
            <a:ext cx="9144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AHA_ASA_cmyk_k+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48549" y="317543"/>
            <a:ext cx="18335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8337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231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336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5" y="98743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5523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5" y="98743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509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965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7"/>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FF335-8857-4CC9-AC40-5CC3028ED6D6}"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9493B-A5C5-46AB-A58E-4E261B36E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4698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Freeform 6"/>
          <p:cNvSpPr/>
          <p:nvPr/>
        </p:nvSpPr>
        <p:spPr bwMode="auto">
          <a:xfrm>
            <a:off x="0" y="4"/>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E10202"/>
          </a:solidFill>
          <a:ln>
            <a:noFill/>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7557657"/>
      </p:ext>
    </p:extLst>
  </p:cSld>
  <p:clrMapOvr>
    <a:masterClrMapping/>
  </p:clrMapOvr>
  <p:transition spd="slow">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6"/>
            <a:ext cx="2133600" cy="365125"/>
          </a:xfrm>
          <a:prstGeom prst="rect">
            <a:avLst/>
          </a:prstGeom>
        </p:spPr>
        <p:txBody>
          <a:bodyPr/>
          <a:lstStyle>
            <a:lvl1pPr>
              <a:defRPr/>
            </a:lvl1pPr>
          </a:lstStyle>
          <a:p>
            <a:fld id="{CC3A2ED4-6EF4-461C-98E0-4A309351B41F}"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lvl1pPr>
              <a:defRPr/>
            </a:lvl1pPr>
          </a:lstStyle>
          <a:p>
            <a:fld id="{64E1D1D3-92A2-45E6-A735-3065D6EDC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165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83"/>
            <a:ext cx="6857280" cy="2387771"/>
          </a:xfrm>
        </p:spPr>
        <p:txBody>
          <a:bodyPr anchor="b"/>
          <a:lstStyle>
            <a:lvl1pPr algn="ctr">
              <a:defRPr sz="5443"/>
            </a:lvl1pPr>
          </a:lstStyle>
          <a:p>
            <a:r>
              <a:rPr lang="en-US"/>
              <a:t>Click to edit Master title style</a:t>
            </a:r>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Tree>
    <p:extLst>
      <p:ext uri="{BB962C8B-B14F-4D97-AF65-F5344CB8AC3E}">
        <p14:creationId xmlns:p14="http://schemas.microsoft.com/office/powerpoint/2010/main" val="2662162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73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1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fontAlgn="base">
              <a:spcBef>
                <a:spcPct val="0"/>
              </a:spcBef>
              <a:spcAft>
                <a:spcPct val="0"/>
              </a:spcAft>
              <a:defRPr/>
            </a:pPr>
            <a:fld id="{3ABEC684-79A9-6B42-BCA2-5C471647DD13}" type="datetimeFigureOut">
              <a:rPr lang="en-US">
                <a:ea typeface="ＭＳ Ｐゴシック" charset="0"/>
                <a:cs typeface="ＭＳ Ｐゴシック" charset="0"/>
              </a:rPr>
              <a:pPr fontAlgn="base">
                <a:spcBef>
                  <a:spcPct val="0"/>
                </a:spcBef>
                <a:spcAft>
                  <a:spcPct val="0"/>
                </a:spcAft>
                <a:defRPr/>
              </a:pPr>
              <a:t>2/11/2016</a:t>
            </a:fld>
            <a:endParaRPr lang="en-US">
              <a:ea typeface="ＭＳ Ｐゴシック" charset="0"/>
              <a:cs typeface="ＭＳ Ｐゴシック" charset="0"/>
            </a:endParaRPr>
          </a:p>
        </p:txBody>
      </p:sp>
      <p:sp>
        <p:nvSpPr>
          <p:cNvPr id="5" name="Footer Placeholder 4"/>
          <p:cNvSpPr>
            <a:spLocks noGrp="1"/>
          </p:cNvSpPr>
          <p:nvPr>
            <p:ph type="ftr" sz="quarter" idx="11"/>
          </p:nvPr>
        </p:nvSpPr>
        <p:spPr>
          <a:xfrm>
            <a:off x="3124200" y="6356396"/>
            <a:ext cx="2895600" cy="365125"/>
          </a:xfrm>
          <a:prstGeom prst="rect">
            <a:avLst/>
          </a:prstGeom>
        </p:spPr>
        <p:txBody>
          <a:bodyPr/>
          <a:lstStyle>
            <a:lvl1pPr defTabSz="914400"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96"/>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latin typeface="Calibri" charset="0"/>
              </a:defRPr>
            </a:lvl1pPr>
          </a:lstStyle>
          <a:p>
            <a:pPr fontAlgn="base">
              <a:spcBef>
                <a:spcPct val="0"/>
              </a:spcBef>
              <a:spcAft>
                <a:spcPct val="0"/>
              </a:spcAft>
              <a:defRPr/>
            </a:pPr>
            <a:fld id="{1B5155D8-CD8E-3142-91BA-E9FC19F73002}"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104621310"/>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4"/>
            <a:ext cx="7886880" cy="2852939"/>
          </a:xfrm>
        </p:spPr>
        <p:txBody>
          <a:bodyPr anchor="b"/>
          <a:lstStyle>
            <a:lvl1pPr>
              <a:defRPr sz="5443"/>
            </a:lvl1pPr>
          </a:lstStyle>
          <a:p>
            <a:r>
              <a:rPr lang="en-US"/>
              <a:t>Click to edit Master title style</a:t>
            </a:r>
          </a:p>
        </p:txBody>
      </p:sp>
      <p:sp>
        <p:nvSpPr>
          <p:cNvPr id="3" name="Text Placeholder 2"/>
          <p:cNvSpPr>
            <a:spLocks noGrp="1"/>
          </p:cNvSpPr>
          <p:nvPr>
            <p:ph type="body" idx="1"/>
          </p:nvPr>
        </p:nvSpPr>
        <p:spPr>
          <a:xfrm>
            <a:off x="623521" y="4589767"/>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Click to edit Master text styles</a:t>
            </a:r>
          </a:p>
        </p:txBody>
      </p:sp>
    </p:spTree>
    <p:extLst>
      <p:ext uri="{BB962C8B-B14F-4D97-AF65-F5344CB8AC3E}">
        <p14:creationId xmlns:p14="http://schemas.microsoft.com/office/powerpoint/2010/main" val="1835553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040" y="1906761"/>
            <a:ext cx="3833280" cy="4319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561" y="1906761"/>
            <a:ext cx="3834720" cy="4319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97493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802"/>
            <a:ext cx="7886880" cy="1324939"/>
          </a:xfrm>
        </p:spPr>
        <p:txBody>
          <a:bodyPr/>
          <a:lstStyle/>
          <a:p>
            <a:r>
              <a:rPr lang="en-US"/>
              <a:t>Click to edit Master title style</a:t>
            </a:r>
          </a:p>
        </p:txBody>
      </p:sp>
      <p:sp>
        <p:nvSpPr>
          <p:cNvPr id="3" name="Text Placeholder 2"/>
          <p:cNvSpPr>
            <a:spLocks noGrp="1"/>
          </p:cNvSpPr>
          <p:nvPr>
            <p:ph type="body" idx="1"/>
          </p:nvPr>
        </p:nvSpPr>
        <p:spPr>
          <a:xfrm>
            <a:off x="629280" y="1680658"/>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Click to edit Master text styles</a:t>
            </a:r>
          </a:p>
        </p:txBody>
      </p:sp>
      <p:sp>
        <p:nvSpPr>
          <p:cNvPr id="4" name="Content Placeholder 3"/>
          <p:cNvSpPr>
            <a:spLocks noGrp="1"/>
          </p:cNvSpPr>
          <p:nvPr>
            <p:ph sz="half" idx="2"/>
          </p:nvPr>
        </p:nvSpPr>
        <p:spPr>
          <a:xfrm>
            <a:off x="629280" y="2504425"/>
            <a:ext cx="3869280"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600" y="1680658"/>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Click to edit Master text styles</a:t>
            </a:r>
          </a:p>
        </p:txBody>
      </p:sp>
      <p:sp>
        <p:nvSpPr>
          <p:cNvPr id="6" name="Content Placeholder 5"/>
          <p:cNvSpPr>
            <a:spLocks noGrp="1"/>
          </p:cNvSpPr>
          <p:nvPr>
            <p:ph sz="quarter" idx="4"/>
          </p:nvPr>
        </p:nvSpPr>
        <p:spPr>
          <a:xfrm>
            <a:off x="4629600" y="2504425"/>
            <a:ext cx="3886560"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287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63818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4315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p:cNvSpPr>
            <a:spLocks noGrp="1"/>
          </p:cNvSpPr>
          <p:nvPr>
            <p:ph idx="1"/>
          </p:nvPr>
        </p:nvSpPr>
        <p:spPr>
          <a:xfrm>
            <a:off x="3888000" y="987946"/>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280" y="2057979"/>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Click to edit Master text styles</a:t>
            </a:r>
          </a:p>
        </p:txBody>
      </p:sp>
    </p:spTree>
    <p:extLst>
      <p:ext uri="{BB962C8B-B14F-4D97-AF65-F5344CB8AC3E}">
        <p14:creationId xmlns:p14="http://schemas.microsoft.com/office/powerpoint/2010/main" val="3469739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p:cNvSpPr>
            <a:spLocks noGrp="1"/>
          </p:cNvSpPr>
          <p:nvPr>
            <p:ph type="pic" idx="1"/>
          </p:nvPr>
        </p:nvSpPr>
        <p:spPr>
          <a:xfrm>
            <a:off x="3888000" y="987946"/>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p:cNvSpPr>
            <a:spLocks noGrp="1"/>
          </p:cNvSpPr>
          <p:nvPr>
            <p:ph type="body" sz="half" idx="2"/>
          </p:nvPr>
        </p:nvSpPr>
        <p:spPr>
          <a:xfrm>
            <a:off x="629280" y="2057979"/>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Click to edit Master text styles</a:t>
            </a:r>
          </a:p>
        </p:txBody>
      </p:sp>
    </p:spTree>
    <p:extLst>
      <p:ext uri="{BB962C8B-B14F-4D97-AF65-F5344CB8AC3E}">
        <p14:creationId xmlns:p14="http://schemas.microsoft.com/office/powerpoint/2010/main" val="16989653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002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524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80EA4BC-E872-0C4E-8F45-9BA181535EAF}" type="datetime1">
              <a:rPr lang="en-US"/>
              <a:pPr/>
              <a:t>2/11/2016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305DA002-EC1E-D84B-9E26-C2A3B9EB365F}" type="slidenum">
              <a:rPr lang="en-US"/>
              <a:pPr/>
              <a:t>‹#›</a:t>
            </a:fld>
            <a:endParaRPr lang="en-US"/>
          </a:p>
        </p:txBody>
      </p:sp>
    </p:spTree>
    <p:extLst>
      <p:ext uri="{BB962C8B-B14F-4D97-AF65-F5344CB8AC3E}">
        <p14:creationId xmlns:p14="http://schemas.microsoft.com/office/powerpoint/2010/main" val="35381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42889" y="6172200"/>
            <a:ext cx="15097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US" sz="900" smtClean="0">
                <a:solidFill>
                  <a:srgbClr val="262626"/>
                </a:solidFill>
                <a:latin typeface="Khmer UI" charset="0"/>
                <a:ea typeface="Khmer UI" charset="0"/>
                <a:cs typeface="Khmer UI" charset="0"/>
              </a:rPr>
              <a:t>Creating a culture of</a:t>
            </a:r>
          </a:p>
        </p:txBody>
      </p:sp>
      <p:sp>
        <p:nvSpPr>
          <p:cNvPr id="3" name="TextBox 2"/>
          <p:cNvSpPr txBox="1">
            <a:spLocks noChangeArrowheads="1"/>
          </p:cNvSpPr>
          <p:nvPr userDrawn="1"/>
        </p:nvSpPr>
        <p:spPr bwMode="auto">
          <a:xfrm>
            <a:off x="228603" y="6278608"/>
            <a:ext cx="1652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US" sz="2800" smtClean="0">
                <a:solidFill>
                  <a:srgbClr val="C00000"/>
                </a:solidFill>
                <a:latin typeface="Century Gothic" charset="0"/>
              </a:rPr>
              <a:t>Health</a:t>
            </a:r>
          </a:p>
        </p:txBody>
      </p:sp>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9" y="6207125"/>
            <a:ext cx="3952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3" y="6080127"/>
            <a:ext cx="11049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054810"/>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9F332DE-A7EF-0A47-84A2-17D197A33D2C}" type="datetime1">
              <a:rPr lang="en-US"/>
              <a:pPr/>
              <a:t>2/11/2016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9E10D7A-B530-2A45-BA88-FF00CD865A27}" type="slidenum">
              <a:rPr lang="en-US"/>
              <a:pPr/>
              <a:t>‹#›</a:t>
            </a:fld>
            <a:endParaRPr lang="en-US"/>
          </a:p>
        </p:txBody>
      </p:sp>
    </p:spTree>
    <p:extLst>
      <p:ext uri="{BB962C8B-B14F-4D97-AF65-F5344CB8AC3E}">
        <p14:creationId xmlns:p14="http://schemas.microsoft.com/office/powerpoint/2010/main" val="21367408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DF1B06-9E51-0743-8799-A4FE126D60CB}" type="datetime1">
              <a:rPr lang="en-US"/>
              <a:pPr/>
              <a:t>2/11/2016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B4FBFF86-2360-E348-A1B7-3DA73D285889}" type="slidenum">
              <a:rPr lang="en-US"/>
              <a:pPr/>
              <a:t>‹#›</a:t>
            </a:fld>
            <a:endParaRPr lang="en-US"/>
          </a:p>
        </p:txBody>
      </p:sp>
    </p:spTree>
    <p:extLst>
      <p:ext uri="{BB962C8B-B14F-4D97-AF65-F5344CB8AC3E}">
        <p14:creationId xmlns:p14="http://schemas.microsoft.com/office/powerpoint/2010/main" val="36380016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3D92B22-B29D-5047-B310-D6F111140DCD}" type="datetime1">
              <a:rPr lang="en-US"/>
              <a:pPr/>
              <a:t>2/11/2016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266BF727-2FED-4C49-A1EF-FBB1A9EF8D95}" type="slidenum">
              <a:rPr lang="en-US"/>
              <a:pPr/>
              <a:t>‹#›</a:t>
            </a:fld>
            <a:endParaRPr lang="en-US"/>
          </a:p>
        </p:txBody>
      </p:sp>
    </p:spTree>
    <p:extLst>
      <p:ext uri="{BB962C8B-B14F-4D97-AF65-F5344CB8AC3E}">
        <p14:creationId xmlns:p14="http://schemas.microsoft.com/office/powerpoint/2010/main" val="4180622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1E8CAA0-8B64-AA41-8D0E-E7CFFFC4AD4E}" type="datetime1">
              <a:rPr lang="en-US"/>
              <a:pPr/>
              <a:t>2/11/2016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D531768D-B974-0B48-8A40-41E52D1ADB14}" type="slidenum">
              <a:rPr lang="en-US"/>
              <a:pPr/>
              <a:t>‹#›</a:t>
            </a:fld>
            <a:endParaRPr lang="en-US"/>
          </a:p>
        </p:txBody>
      </p:sp>
    </p:spTree>
    <p:extLst>
      <p:ext uri="{BB962C8B-B14F-4D97-AF65-F5344CB8AC3E}">
        <p14:creationId xmlns:p14="http://schemas.microsoft.com/office/powerpoint/2010/main" val="26812494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4FAF785-8DE2-3C48-AD6F-46C3502BE1A7}" type="datetime1">
              <a:rPr lang="en-US"/>
              <a:pPr/>
              <a:t>2/11/2016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0782479E-323F-124D-84C8-4DF6FEF26D3D}" type="slidenum">
              <a:rPr lang="en-US"/>
              <a:pPr/>
              <a:t>‹#›</a:t>
            </a:fld>
            <a:endParaRPr lang="en-US"/>
          </a:p>
        </p:txBody>
      </p:sp>
    </p:spTree>
    <p:extLst>
      <p:ext uri="{BB962C8B-B14F-4D97-AF65-F5344CB8AC3E}">
        <p14:creationId xmlns:p14="http://schemas.microsoft.com/office/powerpoint/2010/main" val="675147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32CD92-8683-5E43-8636-02EC93DE8702}" type="datetime1">
              <a:rPr lang="en-US"/>
              <a:pPr/>
              <a:t>2/11/2016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2BCA9F7D-520F-134E-B3C1-B4C0715E5CEF}" type="slidenum">
              <a:rPr lang="en-US"/>
              <a:pPr/>
              <a:t>‹#›</a:t>
            </a:fld>
            <a:endParaRPr lang="en-US"/>
          </a:p>
        </p:txBody>
      </p:sp>
    </p:spTree>
    <p:extLst>
      <p:ext uri="{BB962C8B-B14F-4D97-AF65-F5344CB8AC3E}">
        <p14:creationId xmlns:p14="http://schemas.microsoft.com/office/powerpoint/2010/main" val="23843430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14FDBF1-2FFA-B74E-B9D8-575D461FAC55}" type="datetime1">
              <a:rPr lang="en-US"/>
              <a:pPr/>
              <a:t>2/11/2016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4CBA6637-558B-AF40-A3A4-2F5943696CE5}" type="slidenum">
              <a:rPr lang="en-US"/>
              <a:pPr/>
              <a:t>‹#›</a:t>
            </a:fld>
            <a:endParaRPr lang="en-US"/>
          </a:p>
        </p:txBody>
      </p:sp>
    </p:spTree>
    <p:extLst>
      <p:ext uri="{BB962C8B-B14F-4D97-AF65-F5344CB8AC3E}">
        <p14:creationId xmlns:p14="http://schemas.microsoft.com/office/powerpoint/2010/main" val="25752773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92B44AD-558C-9D4F-A8C9-851490AB1F7B}" type="datetime1">
              <a:rPr lang="en-US"/>
              <a:pPr/>
              <a:t>2/11/2016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BB0D0F66-1338-D143-8D4B-5D9007325829}" type="slidenum">
              <a:rPr lang="en-US"/>
              <a:pPr/>
              <a:t>‹#›</a:t>
            </a:fld>
            <a:endParaRPr lang="en-US"/>
          </a:p>
        </p:txBody>
      </p:sp>
    </p:spTree>
    <p:extLst>
      <p:ext uri="{BB962C8B-B14F-4D97-AF65-F5344CB8AC3E}">
        <p14:creationId xmlns:p14="http://schemas.microsoft.com/office/powerpoint/2010/main" val="18174983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530858-3923-1D44-953C-7C1E118FB56E}" type="datetime1">
              <a:rPr lang="en-US"/>
              <a:pPr/>
              <a:t>2/11/2016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7CA78162-DF6F-E84D-9D87-C39F15AC78F2}" type="slidenum">
              <a:rPr lang="en-US"/>
              <a:pPr/>
              <a:t>‹#›</a:t>
            </a:fld>
            <a:endParaRPr lang="en-US"/>
          </a:p>
        </p:txBody>
      </p:sp>
    </p:spTree>
    <p:extLst>
      <p:ext uri="{BB962C8B-B14F-4D97-AF65-F5344CB8AC3E}">
        <p14:creationId xmlns:p14="http://schemas.microsoft.com/office/powerpoint/2010/main" val="30497042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1725CE-F691-BA45-9B69-436A564C5873}" type="datetime1">
              <a:rPr lang="en-US"/>
              <a:pPr/>
              <a:t>2/11/2016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2940C80B-788A-B446-89DB-91245A6CFE24}" type="slidenum">
              <a:rPr lang="en-US"/>
              <a:pPr/>
              <a:t>‹#›</a:t>
            </a:fld>
            <a:endParaRPr lang="en-US"/>
          </a:p>
        </p:txBody>
      </p:sp>
    </p:spTree>
    <p:extLst>
      <p:ext uri="{BB962C8B-B14F-4D97-AF65-F5344CB8AC3E}">
        <p14:creationId xmlns:p14="http://schemas.microsoft.com/office/powerpoint/2010/main" val="62536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42889" y="6172200"/>
            <a:ext cx="15097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US" sz="900" smtClean="0">
                <a:solidFill>
                  <a:srgbClr val="262626"/>
                </a:solidFill>
                <a:latin typeface="Khmer UI" charset="0"/>
                <a:ea typeface="Khmer UI" charset="0"/>
                <a:cs typeface="Khmer UI" charset="0"/>
              </a:rPr>
              <a:t>Creating a culture of</a:t>
            </a:r>
          </a:p>
        </p:txBody>
      </p:sp>
      <p:sp>
        <p:nvSpPr>
          <p:cNvPr id="3" name="TextBox 2"/>
          <p:cNvSpPr txBox="1">
            <a:spLocks noChangeArrowheads="1"/>
          </p:cNvSpPr>
          <p:nvPr userDrawn="1"/>
        </p:nvSpPr>
        <p:spPr bwMode="auto">
          <a:xfrm>
            <a:off x="228603" y="6278608"/>
            <a:ext cx="1652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US" sz="2800" smtClean="0">
                <a:solidFill>
                  <a:srgbClr val="C00000"/>
                </a:solidFill>
                <a:latin typeface="Century Gothic" charset="0"/>
              </a:rPr>
              <a:t>Health</a:t>
            </a:r>
          </a:p>
        </p:txBody>
      </p:sp>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9" y="6207125"/>
            <a:ext cx="3952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3" y="6080127"/>
            <a:ext cx="11049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80301"/>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047817"/>
            <a:ext cx="9144000" cy="819327"/>
          </a:xfrm>
          <a:prstGeom prst="rect">
            <a:avLst/>
          </a:prstGeom>
          <a:solidFill>
            <a:srgbClr val="B01E2D"/>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en-US" sz="1800" b="0">
              <a:solidFill>
                <a:prstClr val="black"/>
              </a:solidFill>
            </a:endParaRPr>
          </a:p>
        </p:txBody>
      </p:sp>
      <p:grpSp>
        <p:nvGrpSpPr>
          <p:cNvPr id="4" name="Group 3"/>
          <p:cNvGrpSpPr/>
          <p:nvPr userDrawn="1"/>
        </p:nvGrpSpPr>
        <p:grpSpPr>
          <a:xfrm>
            <a:off x="-48418" y="5692663"/>
            <a:ext cx="9240837" cy="511175"/>
            <a:chOff x="-48418" y="5615223"/>
            <a:chExt cx="9240837" cy="511175"/>
          </a:xfrm>
        </p:grpSpPr>
        <p:sp>
          <p:nvSpPr>
            <p:cNvPr id="16" name="Isosceles Triangle 15"/>
            <p:cNvSpPr/>
            <p:nvPr userDrawn="1"/>
          </p:nvSpPr>
          <p:spPr>
            <a:xfrm rot="10800000">
              <a:off x="7609435" y="5617941"/>
              <a:ext cx="345179" cy="489857"/>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en-US" sz="1800" b="0">
                <a:solidFill>
                  <a:prstClr val="black"/>
                </a:solidFill>
              </a:endParaRPr>
            </a:p>
          </p:txBody>
        </p:sp>
        <p:sp>
          <p:nvSpPr>
            <p:cNvPr id="15" name="Isosceles Triangle 14"/>
            <p:cNvSpPr/>
            <p:nvPr userDrawn="1"/>
          </p:nvSpPr>
          <p:spPr>
            <a:xfrm>
              <a:off x="7819571" y="5673327"/>
              <a:ext cx="223762" cy="344715"/>
            </a:xfrm>
            <a:prstGeom prst="triangle">
              <a:avLst/>
            </a:prstGeom>
            <a:solidFill>
              <a:srgbClr val="B01E2D"/>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en-US" sz="1800" b="0">
                <a:solidFill>
                  <a:prstClr val="black"/>
                </a:solidFill>
              </a:endParaRPr>
            </a:p>
          </p:txBody>
        </p:sp>
        <p:sp>
          <p:nvSpPr>
            <p:cNvPr id="14" name="Isosceles Triangle 13"/>
            <p:cNvSpPr/>
            <p:nvPr userDrawn="1"/>
          </p:nvSpPr>
          <p:spPr>
            <a:xfrm>
              <a:off x="7493000" y="5812424"/>
              <a:ext cx="272143" cy="266097"/>
            </a:xfrm>
            <a:prstGeom prst="triangle">
              <a:avLst/>
            </a:prstGeom>
            <a:solidFill>
              <a:srgbClr val="B01E2D"/>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en-US" sz="1800" b="0">
                <a:solidFill>
                  <a:prstClr val="black"/>
                </a:solidFill>
              </a:endParaRPr>
            </a:p>
          </p:txBody>
        </p:sp>
        <p:sp>
          <p:nvSpPr>
            <p:cNvPr id="13" name="Freeform 1"/>
            <p:cNvSpPr>
              <a:spLocks noChangeArrowheads="1"/>
            </p:cNvSpPr>
            <p:nvPr userDrawn="1"/>
          </p:nvSpPr>
          <p:spPr bwMode="auto">
            <a:xfrm>
              <a:off x="-48418" y="5615223"/>
              <a:ext cx="9240837" cy="511175"/>
            </a:xfrm>
            <a:custGeom>
              <a:avLst/>
              <a:gdLst>
                <a:gd name="T0" fmla="*/ 21756 w 25670"/>
                <a:gd name="T1" fmla="*/ 1421 h 1422"/>
                <a:gd name="T2" fmla="*/ 21756 w 25670"/>
                <a:gd name="T3" fmla="*/ 1421 h 1422"/>
                <a:gd name="T4" fmla="*/ 21701 w 25670"/>
                <a:gd name="T5" fmla="*/ 1367 h 1422"/>
                <a:gd name="T6" fmla="*/ 21346 w 25670"/>
                <a:gd name="T7" fmla="*/ 656 h 1422"/>
                <a:gd name="T8" fmla="*/ 21127 w 25670"/>
                <a:gd name="T9" fmla="*/ 958 h 1422"/>
                <a:gd name="T10" fmla="*/ 21072 w 25670"/>
                <a:gd name="T11" fmla="*/ 984 h 1422"/>
                <a:gd name="T12" fmla="*/ 54 w 25670"/>
                <a:gd name="T13" fmla="*/ 984 h 1422"/>
                <a:gd name="T14" fmla="*/ 0 w 25670"/>
                <a:gd name="T15" fmla="*/ 903 h 1422"/>
                <a:gd name="T16" fmla="*/ 54 w 25670"/>
                <a:gd name="T17" fmla="*/ 848 h 1422"/>
                <a:gd name="T18" fmla="*/ 21045 w 25670"/>
                <a:gd name="T19" fmla="*/ 848 h 1422"/>
                <a:gd name="T20" fmla="*/ 21291 w 25670"/>
                <a:gd name="T21" fmla="*/ 493 h 1422"/>
                <a:gd name="T22" fmla="*/ 21346 w 25670"/>
                <a:gd name="T23" fmla="*/ 465 h 1422"/>
                <a:gd name="T24" fmla="*/ 21429 w 25670"/>
                <a:gd name="T25" fmla="*/ 493 h 1422"/>
                <a:gd name="T26" fmla="*/ 21729 w 25670"/>
                <a:gd name="T27" fmla="*/ 1149 h 1422"/>
                <a:gd name="T28" fmla="*/ 22085 w 25670"/>
                <a:gd name="T29" fmla="*/ 55 h 1422"/>
                <a:gd name="T30" fmla="*/ 22139 w 25670"/>
                <a:gd name="T31" fmla="*/ 0 h 1422"/>
                <a:gd name="T32" fmla="*/ 22139 w 25670"/>
                <a:gd name="T33" fmla="*/ 0 h 1422"/>
                <a:gd name="T34" fmla="*/ 22195 w 25670"/>
                <a:gd name="T35" fmla="*/ 55 h 1422"/>
                <a:gd name="T36" fmla="*/ 22495 w 25670"/>
                <a:gd name="T37" fmla="*/ 848 h 1422"/>
                <a:gd name="T38" fmla="*/ 25615 w 25670"/>
                <a:gd name="T39" fmla="*/ 848 h 1422"/>
                <a:gd name="T40" fmla="*/ 25669 w 25670"/>
                <a:gd name="T41" fmla="*/ 930 h 1422"/>
                <a:gd name="T42" fmla="*/ 25615 w 25670"/>
                <a:gd name="T43" fmla="*/ 984 h 1422"/>
                <a:gd name="T44" fmla="*/ 22440 w 25670"/>
                <a:gd name="T45" fmla="*/ 984 h 1422"/>
                <a:gd name="T46" fmla="*/ 22385 w 25670"/>
                <a:gd name="T47" fmla="*/ 930 h 1422"/>
                <a:gd name="T48" fmla="*/ 22139 w 25670"/>
                <a:gd name="T49" fmla="*/ 302 h 1422"/>
                <a:gd name="T50" fmla="*/ 21811 w 25670"/>
                <a:gd name="T51" fmla="*/ 1367 h 1422"/>
                <a:gd name="T52" fmla="*/ 21756 w 25670"/>
                <a:gd name="T53" fmla="*/ 1421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70" h="1422">
                  <a:moveTo>
                    <a:pt x="21756" y="1421"/>
                  </a:moveTo>
                  <a:lnTo>
                    <a:pt x="21756" y="1421"/>
                  </a:lnTo>
                  <a:cubicBezTo>
                    <a:pt x="21729" y="1421"/>
                    <a:pt x="21701" y="1395"/>
                    <a:pt x="21701" y="1367"/>
                  </a:cubicBezTo>
                  <a:cubicBezTo>
                    <a:pt x="21346" y="656"/>
                    <a:pt x="21346" y="656"/>
                    <a:pt x="21346" y="656"/>
                  </a:cubicBezTo>
                  <a:cubicBezTo>
                    <a:pt x="21127" y="958"/>
                    <a:pt x="21127" y="958"/>
                    <a:pt x="21127" y="958"/>
                  </a:cubicBezTo>
                  <a:cubicBezTo>
                    <a:pt x="21100" y="958"/>
                    <a:pt x="21100" y="984"/>
                    <a:pt x="21072" y="984"/>
                  </a:cubicBezTo>
                  <a:cubicBezTo>
                    <a:pt x="54" y="984"/>
                    <a:pt x="54" y="984"/>
                    <a:pt x="54" y="984"/>
                  </a:cubicBezTo>
                  <a:cubicBezTo>
                    <a:pt x="28" y="984"/>
                    <a:pt x="0" y="958"/>
                    <a:pt x="0" y="903"/>
                  </a:cubicBezTo>
                  <a:cubicBezTo>
                    <a:pt x="0" y="875"/>
                    <a:pt x="28" y="848"/>
                    <a:pt x="54" y="848"/>
                  </a:cubicBezTo>
                  <a:cubicBezTo>
                    <a:pt x="21045" y="848"/>
                    <a:pt x="21045" y="848"/>
                    <a:pt x="21045" y="848"/>
                  </a:cubicBezTo>
                  <a:cubicBezTo>
                    <a:pt x="21291" y="493"/>
                    <a:pt x="21291" y="493"/>
                    <a:pt x="21291" y="493"/>
                  </a:cubicBezTo>
                  <a:cubicBezTo>
                    <a:pt x="21319" y="465"/>
                    <a:pt x="21346" y="465"/>
                    <a:pt x="21346" y="465"/>
                  </a:cubicBezTo>
                  <a:cubicBezTo>
                    <a:pt x="21374" y="465"/>
                    <a:pt x="21400" y="465"/>
                    <a:pt x="21429" y="493"/>
                  </a:cubicBezTo>
                  <a:cubicBezTo>
                    <a:pt x="21729" y="1149"/>
                    <a:pt x="21729" y="1149"/>
                    <a:pt x="21729" y="1149"/>
                  </a:cubicBezTo>
                  <a:cubicBezTo>
                    <a:pt x="22085" y="55"/>
                    <a:pt x="22085" y="55"/>
                    <a:pt x="22085" y="55"/>
                  </a:cubicBezTo>
                  <a:cubicBezTo>
                    <a:pt x="22085" y="28"/>
                    <a:pt x="22113" y="0"/>
                    <a:pt x="22139" y="0"/>
                  </a:cubicBezTo>
                  <a:lnTo>
                    <a:pt x="22139" y="0"/>
                  </a:lnTo>
                  <a:cubicBezTo>
                    <a:pt x="22166" y="0"/>
                    <a:pt x="22195" y="28"/>
                    <a:pt x="22195" y="55"/>
                  </a:cubicBezTo>
                  <a:cubicBezTo>
                    <a:pt x="22495" y="848"/>
                    <a:pt x="22495" y="848"/>
                    <a:pt x="22495" y="848"/>
                  </a:cubicBezTo>
                  <a:cubicBezTo>
                    <a:pt x="25615" y="848"/>
                    <a:pt x="25615" y="848"/>
                    <a:pt x="25615" y="848"/>
                  </a:cubicBezTo>
                  <a:cubicBezTo>
                    <a:pt x="25643" y="848"/>
                    <a:pt x="25669" y="875"/>
                    <a:pt x="25669" y="930"/>
                  </a:cubicBezTo>
                  <a:cubicBezTo>
                    <a:pt x="25669" y="958"/>
                    <a:pt x="25643" y="984"/>
                    <a:pt x="25615" y="984"/>
                  </a:cubicBezTo>
                  <a:cubicBezTo>
                    <a:pt x="22440" y="984"/>
                    <a:pt x="22440" y="984"/>
                    <a:pt x="22440" y="984"/>
                  </a:cubicBezTo>
                  <a:cubicBezTo>
                    <a:pt x="22414" y="984"/>
                    <a:pt x="22385" y="958"/>
                    <a:pt x="22385" y="930"/>
                  </a:cubicBezTo>
                  <a:cubicBezTo>
                    <a:pt x="22139" y="302"/>
                    <a:pt x="22139" y="302"/>
                    <a:pt x="22139" y="302"/>
                  </a:cubicBezTo>
                  <a:cubicBezTo>
                    <a:pt x="21811" y="1367"/>
                    <a:pt x="21811" y="1367"/>
                    <a:pt x="21811" y="1367"/>
                  </a:cubicBezTo>
                  <a:cubicBezTo>
                    <a:pt x="21811" y="1395"/>
                    <a:pt x="21784" y="1395"/>
                    <a:pt x="21756" y="1421"/>
                  </a:cubicBez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2" name="Title 1"/>
          <p:cNvSpPr>
            <a:spLocks noGrp="1"/>
          </p:cNvSpPr>
          <p:nvPr userDrawn="1">
            <p:ph type="title"/>
          </p:nvPr>
        </p:nvSpPr>
        <p:spPr>
          <a:xfrm>
            <a:off x="0" y="0"/>
            <a:ext cx="7525926" cy="805343"/>
          </a:xfrm>
        </p:spPr>
        <p:txBody>
          <a:bodyPr anchor="b">
            <a:normAutofit/>
          </a:bodyPr>
          <a:lstStyle>
            <a:lvl1pPr marL="225425" indent="0" algn="l">
              <a:lnSpc>
                <a:spcPct val="90000"/>
              </a:lnSpc>
              <a:defRPr sz="2800" b="0" i="0">
                <a:solidFill>
                  <a:srgbClr val="7F7F7F"/>
                </a:solidFill>
                <a:latin typeface="HelveticaNeueLT Pro 45 Lt"/>
                <a:cs typeface="HelveticaNeueLT Pro 45 Lt"/>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0" y="1262220"/>
            <a:ext cx="6067778" cy="2293781"/>
          </a:xfrm>
        </p:spPr>
        <p:txBody>
          <a:bodyPr>
            <a:noAutofit/>
          </a:bodyPr>
          <a:lstStyle>
            <a:lvl1pPr marL="225425" indent="0" algn="l">
              <a:lnSpc>
                <a:spcPct val="90000"/>
              </a:lnSpc>
              <a:spcBef>
                <a:spcPts val="0"/>
              </a:spcBef>
              <a:buNone/>
              <a:defRPr sz="1200" b="0" i="0">
                <a:latin typeface="HelveticaNeueLT Pro 45 Lt"/>
                <a:cs typeface="HelveticaNeueLT Pro 45 Lt"/>
              </a:defRPr>
            </a:lvl1pPr>
            <a:lvl2pPr marL="457200" indent="0" algn="l">
              <a:buNone/>
              <a:defRPr sz="1500" b="0" i="0">
                <a:latin typeface="HelveticaNeueLT Pro 45 Lt"/>
                <a:cs typeface="HelveticaNeueLT Pro 45 Lt"/>
              </a:defRPr>
            </a:lvl2pPr>
            <a:lvl3pPr marL="914400" indent="0" algn="l">
              <a:buNone/>
              <a:defRPr sz="1500" b="0" i="0">
                <a:latin typeface="HelveticaNeueLT Pro 45 Lt"/>
                <a:cs typeface="HelveticaNeueLT Pro 45 Lt"/>
              </a:defRPr>
            </a:lvl3pPr>
            <a:lvl4pPr marL="1371600" indent="0" algn="l">
              <a:buNone/>
              <a:defRPr sz="1500" b="0" i="0">
                <a:latin typeface="HelveticaNeueLT Pro 45 Lt"/>
                <a:cs typeface="HelveticaNeueLT Pro 45 Lt"/>
              </a:defRPr>
            </a:lvl4pPr>
            <a:lvl5pPr marL="1828800" indent="0" algn="l">
              <a:buNone/>
              <a:defRPr sz="1500" b="0" i="0">
                <a:latin typeface="HelveticaNeueLT Pro 45 Lt"/>
                <a:cs typeface="HelveticaNeueLT Pro 45 Lt"/>
              </a:defRPr>
            </a:lvl5pPr>
          </a:lstStyle>
          <a:p>
            <a:pPr lvl="0"/>
            <a:r>
              <a:rPr lang="en-US" dirty="0" smtClean="0"/>
              <a:t>Click to edit Master text styles</a:t>
            </a:r>
          </a:p>
        </p:txBody>
      </p:sp>
      <p:pic>
        <p:nvPicPr>
          <p:cNvPr id="9" name="Picture 8" descr="AHSA_LIW_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938" y="6154403"/>
            <a:ext cx="931054" cy="606155"/>
          </a:xfrm>
          <a:prstGeom prst="rect">
            <a:avLst/>
          </a:prstGeom>
        </p:spPr>
      </p:pic>
      <p:sp>
        <p:nvSpPr>
          <p:cNvPr id="10" name="Oval 9"/>
          <p:cNvSpPr/>
          <p:nvPr userDrawn="1"/>
        </p:nvSpPr>
        <p:spPr>
          <a:xfrm>
            <a:off x="8520789" y="6226999"/>
            <a:ext cx="460963" cy="460963"/>
          </a:xfrm>
          <a:prstGeom prst="ellipse">
            <a:avLst/>
          </a:prstGeom>
          <a:noFill/>
          <a:ln w="3175" cmpd="sng">
            <a:solidFill>
              <a:srgbClr val="FFFFFF"/>
            </a:solidFill>
          </a:ln>
        </p:spPr>
        <p:style>
          <a:lnRef idx="2">
            <a:schemeClr val="dk1"/>
          </a:lnRef>
          <a:fillRef idx="1">
            <a:schemeClr val="lt1"/>
          </a:fillRef>
          <a:effectRef idx="0">
            <a:schemeClr val="dk1"/>
          </a:effectRef>
          <a:fontRef idx="minor">
            <a:schemeClr val="dk1"/>
          </a:fontRef>
        </p:style>
        <p:txBody>
          <a:bodyPr tIns="0" bIns="0" rtlCol="0" anchor="ctr"/>
          <a:lstStyle/>
          <a:p>
            <a:pPr algn="ctr" defTabSz="457200" eaLnBrk="1" fontAlgn="auto" hangingPunct="1">
              <a:spcBef>
                <a:spcPts val="0"/>
              </a:spcBef>
              <a:spcAft>
                <a:spcPts val="0"/>
              </a:spcAft>
            </a:pPr>
            <a:fld id="{4F59E264-80C7-C148-8211-1590B7F29BFB}" type="slidenum">
              <a:rPr lang="en-US" sz="1000" b="0" smtClean="0">
                <a:solidFill>
                  <a:prstClr val="white"/>
                </a:solidFill>
                <a:latin typeface="HelveticaNeueLT Pro 45 Lt"/>
                <a:cs typeface="HelveticaNeueLT Pro 45 Lt"/>
              </a:rPr>
              <a:pPr algn="ctr" defTabSz="457200" eaLnBrk="1" fontAlgn="auto" hangingPunct="1">
                <a:spcBef>
                  <a:spcPts val="0"/>
                </a:spcBef>
                <a:spcAft>
                  <a:spcPts val="0"/>
                </a:spcAft>
              </a:pPr>
              <a:t>‹#›</a:t>
            </a:fld>
            <a:endParaRPr lang="en-US" sz="1000" b="0" dirty="0">
              <a:solidFill>
                <a:prstClr val="white"/>
              </a:solidFill>
              <a:latin typeface="HelveticaNeueLT Pro 45 Lt"/>
              <a:cs typeface="HelveticaNeueLT Pro 45 Lt"/>
            </a:endParaRPr>
          </a:p>
        </p:txBody>
      </p:sp>
      <p:cxnSp>
        <p:nvCxnSpPr>
          <p:cNvPr id="18" name="Straight Connector 17"/>
          <p:cNvCxnSpPr/>
          <p:nvPr userDrawn="1"/>
        </p:nvCxnSpPr>
        <p:spPr>
          <a:xfrm>
            <a:off x="0" y="964278"/>
            <a:ext cx="9144000" cy="0"/>
          </a:xfrm>
          <a:prstGeom prst="line">
            <a:avLst/>
          </a:prstGeom>
          <a:ln w="12700"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5834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p:cNvSpPr/>
          <p:nvPr userDrawn="1"/>
        </p:nvSpPr>
        <p:spPr>
          <a:xfrm>
            <a:off x="0" y="6047817"/>
            <a:ext cx="9144000" cy="819327"/>
          </a:xfrm>
          <a:prstGeom prst="rect">
            <a:avLst/>
          </a:prstGeom>
          <a:solidFill>
            <a:srgbClr val="B01E2D"/>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en-US" sz="1800" b="0">
              <a:solidFill>
                <a:prstClr val="black"/>
              </a:solidFill>
            </a:endParaRPr>
          </a:p>
        </p:txBody>
      </p:sp>
      <p:grpSp>
        <p:nvGrpSpPr>
          <p:cNvPr id="4" name="Group 3"/>
          <p:cNvGrpSpPr/>
          <p:nvPr userDrawn="1"/>
        </p:nvGrpSpPr>
        <p:grpSpPr>
          <a:xfrm>
            <a:off x="-48418" y="5692663"/>
            <a:ext cx="9240837" cy="511175"/>
            <a:chOff x="-48418" y="5615223"/>
            <a:chExt cx="9240837" cy="511175"/>
          </a:xfrm>
        </p:grpSpPr>
        <p:sp>
          <p:nvSpPr>
            <p:cNvPr id="16" name="Isosceles Triangle 15"/>
            <p:cNvSpPr/>
            <p:nvPr userDrawn="1"/>
          </p:nvSpPr>
          <p:spPr>
            <a:xfrm rot="10800000">
              <a:off x="7609435" y="5617941"/>
              <a:ext cx="345179" cy="489857"/>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en-US" sz="1800" b="0">
                <a:solidFill>
                  <a:prstClr val="black"/>
                </a:solidFill>
              </a:endParaRPr>
            </a:p>
          </p:txBody>
        </p:sp>
        <p:sp>
          <p:nvSpPr>
            <p:cNvPr id="15" name="Isosceles Triangle 14"/>
            <p:cNvSpPr/>
            <p:nvPr userDrawn="1"/>
          </p:nvSpPr>
          <p:spPr>
            <a:xfrm>
              <a:off x="7819571" y="5673327"/>
              <a:ext cx="223762" cy="344715"/>
            </a:xfrm>
            <a:prstGeom prst="triangle">
              <a:avLst/>
            </a:prstGeom>
            <a:solidFill>
              <a:srgbClr val="B01E2D"/>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en-US" sz="1800" b="0">
                <a:solidFill>
                  <a:prstClr val="black"/>
                </a:solidFill>
              </a:endParaRPr>
            </a:p>
          </p:txBody>
        </p:sp>
        <p:sp>
          <p:nvSpPr>
            <p:cNvPr id="14" name="Isosceles Triangle 13"/>
            <p:cNvSpPr/>
            <p:nvPr userDrawn="1"/>
          </p:nvSpPr>
          <p:spPr>
            <a:xfrm>
              <a:off x="7493000" y="5812424"/>
              <a:ext cx="272143" cy="266097"/>
            </a:xfrm>
            <a:prstGeom prst="triangle">
              <a:avLst/>
            </a:prstGeom>
            <a:solidFill>
              <a:srgbClr val="B01E2D"/>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en-US" sz="1800" b="0">
                <a:solidFill>
                  <a:prstClr val="black"/>
                </a:solidFill>
              </a:endParaRPr>
            </a:p>
          </p:txBody>
        </p:sp>
        <p:sp>
          <p:nvSpPr>
            <p:cNvPr id="13" name="Freeform 1"/>
            <p:cNvSpPr>
              <a:spLocks noChangeArrowheads="1"/>
            </p:cNvSpPr>
            <p:nvPr userDrawn="1"/>
          </p:nvSpPr>
          <p:spPr bwMode="auto">
            <a:xfrm>
              <a:off x="-48418" y="5615223"/>
              <a:ext cx="9240837" cy="511175"/>
            </a:xfrm>
            <a:custGeom>
              <a:avLst/>
              <a:gdLst>
                <a:gd name="T0" fmla="*/ 21756 w 25670"/>
                <a:gd name="T1" fmla="*/ 1421 h 1422"/>
                <a:gd name="T2" fmla="*/ 21756 w 25670"/>
                <a:gd name="T3" fmla="*/ 1421 h 1422"/>
                <a:gd name="T4" fmla="*/ 21701 w 25670"/>
                <a:gd name="T5" fmla="*/ 1367 h 1422"/>
                <a:gd name="T6" fmla="*/ 21346 w 25670"/>
                <a:gd name="T7" fmla="*/ 656 h 1422"/>
                <a:gd name="T8" fmla="*/ 21127 w 25670"/>
                <a:gd name="T9" fmla="*/ 958 h 1422"/>
                <a:gd name="T10" fmla="*/ 21072 w 25670"/>
                <a:gd name="T11" fmla="*/ 984 h 1422"/>
                <a:gd name="T12" fmla="*/ 54 w 25670"/>
                <a:gd name="T13" fmla="*/ 984 h 1422"/>
                <a:gd name="T14" fmla="*/ 0 w 25670"/>
                <a:gd name="T15" fmla="*/ 903 h 1422"/>
                <a:gd name="T16" fmla="*/ 54 w 25670"/>
                <a:gd name="T17" fmla="*/ 848 h 1422"/>
                <a:gd name="T18" fmla="*/ 21045 w 25670"/>
                <a:gd name="T19" fmla="*/ 848 h 1422"/>
                <a:gd name="T20" fmla="*/ 21291 w 25670"/>
                <a:gd name="T21" fmla="*/ 493 h 1422"/>
                <a:gd name="T22" fmla="*/ 21346 w 25670"/>
                <a:gd name="T23" fmla="*/ 465 h 1422"/>
                <a:gd name="T24" fmla="*/ 21429 w 25670"/>
                <a:gd name="T25" fmla="*/ 493 h 1422"/>
                <a:gd name="T26" fmla="*/ 21729 w 25670"/>
                <a:gd name="T27" fmla="*/ 1149 h 1422"/>
                <a:gd name="T28" fmla="*/ 22085 w 25670"/>
                <a:gd name="T29" fmla="*/ 55 h 1422"/>
                <a:gd name="T30" fmla="*/ 22139 w 25670"/>
                <a:gd name="T31" fmla="*/ 0 h 1422"/>
                <a:gd name="T32" fmla="*/ 22139 w 25670"/>
                <a:gd name="T33" fmla="*/ 0 h 1422"/>
                <a:gd name="T34" fmla="*/ 22195 w 25670"/>
                <a:gd name="T35" fmla="*/ 55 h 1422"/>
                <a:gd name="T36" fmla="*/ 22495 w 25670"/>
                <a:gd name="T37" fmla="*/ 848 h 1422"/>
                <a:gd name="T38" fmla="*/ 25615 w 25670"/>
                <a:gd name="T39" fmla="*/ 848 h 1422"/>
                <a:gd name="T40" fmla="*/ 25669 w 25670"/>
                <a:gd name="T41" fmla="*/ 930 h 1422"/>
                <a:gd name="T42" fmla="*/ 25615 w 25670"/>
                <a:gd name="T43" fmla="*/ 984 h 1422"/>
                <a:gd name="T44" fmla="*/ 22440 w 25670"/>
                <a:gd name="T45" fmla="*/ 984 h 1422"/>
                <a:gd name="T46" fmla="*/ 22385 w 25670"/>
                <a:gd name="T47" fmla="*/ 930 h 1422"/>
                <a:gd name="T48" fmla="*/ 22139 w 25670"/>
                <a:gd name="T49" fmla="*/ 302 h 1422"/>
                <a:gd name="T50" fmla="*/ 21811 w 25670"/>
                <a:gd name="T51" fmla="*/ 1367 h 1422"/>
                <a:gd name="T52" fmla="*/ 21756 w 25670"/>
                <a:gd name="T53" fmla="*/ 1421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70" h="1422">
                  <a:moveTo>
                    <a:pt x="21756" y="1421"/>
                  </a:moveTo>
                  <a:lnTo>
                    <a:pt x="21756" y="1421"/>
                  </a:lnTo>
                  <a:cubicBezTo>
                    <a:pt x="21729" y="1421"/>
                    <a:pt x="21701" y="1395"/>
                    <a:pt x="21701" y="1367"/>
                  </a:cubicBezTo>
                  <a:cubicBezTo>
                    <a:pt x="21346" y="656"/>
                    <a:pt x="21346" y="656"/>
                    <a:pt x="21346" y="656"/>
                  </a:cubicBezTo>
                  <a:cubicBezTo>
                    <a:pt x="21127" y="958"/>
                    <a:pt x="21127" y="958"/>
                    <a:pt x="21127" y="958"/>
                  </a:cubicBezTo>
                  <a:cubicBezTo>
                    <a:pt x="21100" y="958"/>
                    <a:pt x="21100" y="984"/>
                    <a:pt x="21072" y="984"/>
                  </a:cubicBezTo>
                  <a:cubicBezTo>
                    <a:pt x="54" y="984"/>
                    <a:pt x="54" y="984"/>
                    <a:pt x="54" y="984"/>
                  </a:cubicBezTo>
                  <a:cubicBezTo>
                    <a:pt x="28" y="984"/>
                    <a:pt x="0" y="958"/>
                    <a:pt x="0" y="903"/>
                  </a:cubicBezTo>
                  <a:cubicBezTo>
                    <a:pt x="0" y="875"/>
                    <a:pt x="28" y="848"/>
                    <a:pt x="54" y="848"/>
                  </a:cubicBezTo>
                  <a:cubicBezTo>
                    <a:pt x="21045" y="848"/>
                    <a:pt x="21045" y="848"/>
                    <a:pt x="21045" y="848"/>
                  </a:cubicBezTo>
                  <a:cubicBezTo>
                    <a:pt x="21291" y="493"/>
                    <a:pt x="21291" y="493"/>
                    <a:pt x="21291" y="493"/>
                  </a:cubicBezTo>
                  <a:cubicBezTo>
                    <a:pt x="21319" y="465"/>
                    <a:pt x="21346" y="465"/>
                    <a:pt x="21346" y="465"/>
                  </a:cubicBezTo>
                  <a:cubicBezTo>
                    <a:pt x="21374" y="465"/>
                    <a:pt x="21400" y="465"/>
                    <a:pt x="21429" y="493"/>
                  </a:cubicBezTo>
                  <a:cubicBezTo>
                    <a:pt x="21729" y="1149"/>
                    <a:pt x="21729" y="1149"/>
                    <a:pt x="21729" y="1149"/>
                  </a:cubicBezTo>
                  <a:cubicBezTo>
                    <a:pt x="22085" y="55"/>
                    <a:pt x="22085" y="55"/>
                    <a:pt x="22085" y="55"/>
                  </a:cubicBezTo>
                  <a:cubicBezTo>
                    <a:pt x="22085" y="28"/>
                    <a:pt x="22113" y="0"/>
                    <a:pt x="22139" y="0"/>
                  </a:cubicBezTo>
                  <a:lnTo>
                    <a:pt x="22139" y="0"/>
                  </a:lnTo>
                  <a:cubicBezTo>
                    <a:pt x="22166" y="0"/>
                    <a:pt x="22195" y="28"/>
                    <a:pt x="22195" y="55"/>
                  </a:cubicBezTo>
                  <a:cubicBezTo>
                    <a:pt x="22495" y="848"/>
                    <a:pt x="22495" y="848"/>
                    <a:pt x="22495" y="848"/>
                  </a:cubicBezTo>
                  <a:cubicBezTo>
                    <a:pt x="25615" y="848"/>
                    <a:pt x="25615" y="848"/>
                    <a:pt x="25615" y="848"/>
                  </a:cubicBezTo>
                  <a:cubicBezTo>
                    <a:pt x="25643" y="848"/>
                    <a:pt x="25669" y="875"/>
                    <a:pt x="25669" y="930"/>
                  </a:cubicBezTo>
                  <a:cubicBezTo>
                    <a:pt x="25669" y="958"/>
                    <a:pt x="25643" y="984"/>
                    <a:pt x="25615" y="984"/>
                  </a:cubicBezTo>
                  <a:cubicBezTo>
                    <a:pt x="22440" y="984"/>
                    <a:pt x="22440" y="984"/>
                    <a:pt x="22440" y="984"/>
                  </a:cubicBezTo>
                  <a:cubicBezTo>
                    <a:pt x="22414" y="984"/>
                    <a:pt x="22385" y="958"/>
                    <a:pt x="22385" y="930"/>
                  </a:cubicBezTo>
                  <a:cubicBezTo>
                    <a:pt x="22139" y="302"/>
                    <a:pt x="22139" y="302"/>
                    <a:pt x="22139" y="302"/>
                  </a:cubicBezTo>
                  <a:cubicBezTo>
                    <a:pt x="21811" y="1367"/>
                    <a:pt x="21811" y="1367"/>
                    <a:pt x="21811" y="1367"/>
                  </a:cubicBezTo>
                  <a:cubicBezTo>
                    <a:pt x="21811" y="1395"/>
                    <a:pt x="21784" y="1395"/>
                    <a:pt x="21756" y="1421"/>
                  </a:cubicBez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2" name="Title 1"/>
          <p:cNvSpPr>
            <a:spLocks noGrp="1"/>
          </p:cNvSpPr>
          <p:nvPr userDrawn="1">
            <p:ph type="title"/>
          </p:nvPr>
        </p:nvSpPr>
        <p:spPr>
          <a:xfrm>
            <a:off x="0" y="0"/>
            <a:ext cx="7525926" cy="805343"/>
          </a:xfrm>
        </p:spPr>
        <p:txBody>
          <a:bodyPr anchor="b">
            <a:normAutofit/>
          </a:bodyPr>
          <a:lstStyle>
            <a:lvl1pPr marL="225425" indent="0" algn="l">
              <a:lnSpc>
                <a:spcPct val="90000"/>
              </a:lnSpc>
              <a:defRPr sz="2800" b="0" i="0">
                <a:solidFill>
                  <a:srgbClr val="7F7F7F"/>
                </a:solidFill>
                <a:latin typeface="HelveticaNeueLT Pro 45 Lt"/>
                <a:cs typeface="HelveticaNeueLT Pro 45 Lt"/>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1" y="1262220"/>
            <a:ext cx="4569096" cy="4312626"/>
          </a:xfrm>
        </p:spPr>
        <p:txBody>
          <a:bodyPr>
            <a:noAutofit/>
          </a:bodyPr>
          <a:lstStyle>
            <a:lvl1pPr marL="225425" indent="0" algn="l">
              <a:spcBef>
                <a:spcPts val="0"/>
              </a:spcBef>
              <a:buNone/>
              <a:defRPr sz="1200" b="0" i="0">
                <a:latin typeface="HelveticaNeueLT Pro 45 Lt"/>
                <a:cs typeface="HelveticaNeueLT Pro 45 Lt"/>
              </a:defRPr>
            </a:lvl1pPr>
            <a:lvl2pPr marL="457200" indent="0" algn="l">
              <a:buNone/>
              <a:defRPr sz="1500" b="0" i="0">
                <a:latin typeface="HelveticaNeueLT Pro 45 Lt"/>
                <a:cs typeface="HelveticaNeueLT Pro 45 Lt"/>
              </a:defRPr>
            </a:lvl2pPr>
            <a:lvl3pPr marL="914400" indent="0" algn="l">
              <a:buNone/>
              <a:defRPr sz="1500" b="0" i="0">
                <a:latin typeface="HelveticaNeueLT Pro 45 Lt"/>
                <a:cs typeface="HelveticaNeueLT Pro 45 Lt"/>
              </a:defRPr>
            </a:lvl3pPr>
            <a:lvl4pPr marL="1371600" indent="0" algn="l">
              <a:buNone/>
              <a:defRPr sz="1500" b="0" i="0">
                <a:latin typeface="HelveticaNeueLT Pro 45 Lt"/>
                <a:cs typeface="HelveticaNeueLT Pro 45 Lt"/>
              </a:defRPr>
            </a:lvl4pPr>
            <a:lvl5pPr marL="1828800" indent="0" algn="l">
              <a:buNone/>
              <a:defRPr sz="1500" b="0" i="0">
                <a:latin typeface="HelveticaNeueLT Pro 45 Lt"/>
                <a:cs typeface="HelveticaNeueLT Pro 45 Lt"/>
              </a:defRPr>
            </a:lvl5pPr>
          </a:lstStyle>
          <a:p>
            <a:pPr lvl="0"/>
            <a:r>
              <a:rPr lang="en-US" dirty="0" smtClean="0"/>
              <a:t>Click to edit Master text styles</a:t>
            </a:r>
          </a:p>
        </p:txBody>
      </p:sp>
      <p:pic>
        <p:nvPicPr>
          <p:cNvPr id="9" name="Picture 8" descr="AHSA_LIW_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938" y="6154403"/>
            <a:ext cx="931054" cy="606155"/>
          </a:xfrm>
          <a:prstGeom prst="rect">
            <a:avLst/>
          </a:prstGeom>
        </p:spPr>
      </p:pic>
      <p:sp>
        <p:nvSpPr>
          <p:cNvPr id="10" name="Oval 9"/>
          <p:cNvSpPr/>
          <p:nvPr userDrawn="1"/>
        </p:nvSpPr>
        <p:spPr>
          <a:xfrm>
            <a:off x="8520789" y="6226999"/>
            <a:ext cx="460963" cy="460963"/>
          </a:xfrm>
          <a:prstGeom prst="ellipse">
            <a:avLst/>
          </a:prstGeom>
          <a:noFill/>
          <a:ln w="3175" cmpd="sng">
            <a:solidFill>
              <a:srgbClr val="FFFFFF"/>
            </a:solidFill>
          </a:ln>
        </p:spPr>
        <p:style>
          <a:lnRef idx="2">
            <a:schemeClr val="dk1"/>
          </a:lnRef>
          <a:fillRef idx="1">
            <a:schemeClr val="lt1"/>
          </a:fillRef>
          <a:effectRef idx="0">
            <a:schemeClr val="dk1"/>
          </a:effectRef>
          <a:fontRef idx="minor">
            <a:schemeClr val="dk1"/>
          </a:fontRef>
        </p:style>
        <p:txBody>
          <a:bodyPr tIns="0" bIns="0" rtlCol="0" anchor="ctr"/>
          <a:lstStyle/>
          <a:p>
            <a:pPr algn="ctr" defTabSz="457200" eaLnBrk="1" fontAlgn="auto" hangingPunct="1">
              <a:spcBef>
                <a:spcPts val="0"/>
              </a:spcBef>
              <a:spcAft>
                <a:spcPts val="0"/>
              </a:spcAft>
            </a:pPr>
            <a:fld id="{4F59E264-80C7-C148-8211-1590B7F29BFB}" type="slidenum">
              <a:rPr lang="en-US" sz="1000" b="0" smtClean="0">
                <a:solidFill>
                  <a:prstClr val="white"/>
                </a:solidFill>
                <a:latin typeface="HelveticaNeueLT Pro 45 Lt"/>
                <a:cs typeface="HelveticaNeueLT Pro 45 Lt"/>
              </a:rPr>
              <a:pPr algn="ctr" defTabSz="457200" eaLnBrk="1" fontAlgn="auto" hangingPunct="1">
                <a:spcBef>
                  <a:spcPts val="0"/>
                </a:spcBef>
                <a:spcAft>
                  <a:spcPts val="0"/>
                </a:spcAft>
              </a:pPr>
              <a:t>‹#›</a:t>
            </a:fld>
            <a:endParaRPr lang="en-US" sz="1000" b="0" dirty="0">
              <a:solidFill>
                <a:prstClr val="white"/>
              </a:solidFill>
              <a:latin typeface="HelveticaNeueLT Pro 45 Lt"/>
              <a:cs typeface="HelveticaNeueLT Pro 45 Lt"/>
            </a:endParaRPr>
          </a:p>
        </p:txBody>
      </p:sp>
      <p:cxnSp>
        <p:nvCxnSpPr>
          <p:cNvPr id="18" name="Straight Connector 17"/>
          <p:cNvCxnSpPr/>
          <p:nvPr userDrawn="1"/>
        </p:nvCxnSpPr>
        <p:spPr>
          <a:xfrm>
            <a:off x="0" y="964278"/>
            <a:ext cx="9144000" cy="0"/>
          </a:xfrm>
          <a:prstGeom prst="line">
            <a:avLst/>
          </a:prstGeom>
          <a:ln w="12700"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0"/>
          </p:nvPr>
        </p:nvSpPr>
        <p:spPr>
          <a:xfrm>
            <a:off x="5033750" y="1262220"/>
            <a:ext cx="4110250" cy="4313232"/>
          </a:xfrm>
        </p:spPr>
        <p:txBody>
          <a:bodyPr/>
          <a:lstStyle>
            <a:lvl1pPr marL="0" indent="0">
              <a:buNone/>
              <a:defRPr/>
            </a:lvl1pPr>
          </a:lstStyle>
          <a:p>
            <a:endParaRPr lang="en-US" dirty="0"/>
          </a:p>
        </p:txBody>
      </p:sp>
    </p:spTree>
    <p:extLst>
      <p:ext uri="{BB962C8B-B14F-4D97-AF65-F5344CB8AC3E}">
        <p14:creationId xmlns:p14="http://schemas.microsoft.com/office/powerpoint/2010/main" val="4956948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B01E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515" y="2921000"/>
            <a:ext cx="4110182" cy="1016000"/>
          </a:xfrm>
        </p:spPr>
        <p:txBody>
          <a:bodyPr anchor="ctr">
            <a:normAutofit/>
          </a:bodyPr>
          <a:lstStyle>
            <a:lvl1pPr marL="1588" indent="0" algn="l">
              <a:lnSpc>
                <a:spcPct val="90000"/>
              </a:lnSpc>
              <a:defRPr sz="3000" b="0" i="0" baseline="0">
                <a:solidFill>
                  <a:schemeClr val="bg1"/>
                </a:solidFill>
                <a:latin typeface="HelveticaNeueLT Pro 45 Lt"/>
                <a:cs typeface="HelveticaNeueLT Pro 45 Lt"/>
              </a:defRPr>
            </a:lvl1pPr>
          </a:lstStyle>
          <a:p>
            <a:r>
              <a:rPr lang="en-US" dirty="0" smtClean="0"/>
              <a:t>headline here</a:t>
            </a:r>
            <a:endParaRPr lang="en-US" dirty="0"/>
          </a:p>
        </p:txBody>
      </p:sp>
      <p:sp>
        <p:nvSpPr>
          <p:cNvPr id="4" name="Oval 3"/>
          <p:cNvSpPr/>
          <p:nvPr userDrawn="1"/>
        </p:nvSpPr>
        <p:spPr>
          <a:xfrm>
            <a:off x="3163010" y="2020010"/>
            <a:ext cx="2817981" cy="2817981"/>
          </a:xfrm>
          <a:prstGeom prst="ellipse">
            <a:avLst/>
          </a:prstGeom>
          <a:noFill/>
          <a:ln w="3175"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en-US" sz="1800" b="0">
              <a:solidFill>
                <a:prstClr val="black"/>
              </a:solidFill>
            </a:endParaRPr>
          </a:p>
        </p:txBody>
      </p:sp>
      <p:sp>
        <p:nvSpPr>
          <p:cNvPr id="6" name="Text Placeholder 5"/>
          <p:cNvSpPr>
            <a:spLocks noGrp="1"/>
          </p:cNvSpPr>
          <p:nvPr>
            <p:ph type="body" sz="quarter" idx="10"/>
          </p:nvPr>
        </p:nvSpPr>
        <p:spPr>
          <a:xfrm>
            <a:off x="6049963" y="2851944"/>
            <a:ext cx="2647613" cy="1154112"/>
          </a:xfrm>
        </p:spPr>
        <p:txBody>
          <a:bodyPr anchor="ctr">
            <a:normAutofit/>
          </a:bodyPr>
          <a:lstStyle>
            <a:lvl1pPr marL="0" indent="0" algn="r">
              <a:buNone/>
              <a:defRPr sz="3000" b="0" i="0">
                <a:solidFill>
                  <a:schemeClr val="bg1"/>
                </a:solidFill>
                <a:latin typeface="HelveticaNeueLT Pro 45 Lt"/>
                <a:cs typeface="HelveticaNeueLT Pro 45 Lt"/>
              </a:defRPr>
            </a:lvl1pPr>
          </a:lstStyle>
          <a:p>
            <a:pPr lvl="0"/>
            <a:endParaRPr lang="en-US" dirty="0"/>
          </a:p>
        </p:txBody>
      </p:sp>
    </p:spTree>
    <p:extLst>
      <p:ext uri="{BB962C8B-B14F-4D97-AF65-F5344CB8AC3E}">
        <p14:creationId xmlns:p14="http://schemas.microsoft.com/office/powerpoint/2010/main" val="23140301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p:nvPr>
        </p:nvSpPr>
        <p:spPr>
          <a:xfrm>
            <a:off x="228600" y="228600"/>
            <a:ext cx="8686800" cy="536575"/>
          </a:xfrm>
          <a:prstGeom prst="rect">
            <a:avLst/>
          </a:prstGeom>
        </p:spPr>
        <p:txBody>
          <a:bodyPr/>
          <a:lstStyle>
            <a:lvl1pPr algn="l">
              <a:defRPr sz="3200">
                <a:solidFill>
                  <a:schemeClr val="bg2"/>
                </a:solidFill>
              </a:defRPr>
            </a:lvl1pPr>
          </a:lstStyle>
          <a:p>
            <a:r>
              <a:rPr lang="en-US" smtClean="0"/>
              <a:t>Click to edit Master title style</a:t>
            </a:r>
            <a:endParaRPr lang="en-US" dirty="0"/>
          </a:p>
        </p:txBody>
      </p:sp>
      <p:sp>
        <p:nvSpPr>
          <p:cNvPr id="8" name="Subtitle 2"/>
          <p:cNvSpPr>
            <a:spLocks noGrp="1"/>
          </p:cNvSpPr>
          <p:nvPr>
            <p:ph type="subTitle" idx="10"/>
          </p:nvPr>
        </p:nvSpPr>
        <p:spPr>
          <a:xfrm>
            <a:off x="228600" y="685800"/>
            <a:ext cx="86868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0" name="Footer Placeholder 4"/>
          <p:cNvSpPr>
            <a:spLocks noGrp="1"/>
          </p:cNvSpPr>
          <p:nvPr>
            <p:ph type="ftr" sz="quarter" idx="12"/>
          </p:nvPr>
        </p:nvSpPr>
        <p:spPr>
          <a:xfrm>
            <a:off x="2362200" y="6400800"/>
            <a:ext cx="2895600" cy="304800"/>
          </a:xfrm>
          <a:prstGeom prst="rect">
            <a:avLst/>
          </a:prstGeom>
        </p:spPr>
        <p:txBody>
          <a:bodyPr/>
          <a:lstStyle>
            <a:lvl1pPr>
              <a:defRPr>
                <a:latin typeface="Arial Narrow"/>
                <a:cs typeface="Arial Narrow"/>
              </a:defRPr>
            </a:lvl1pPr>
          </a:lstStyle>
          <a:p>
            <a:endParaRPr lang="en-US" altLang="en-US" dirty="0">
              <a:solidFill>
                <a:prstClr val="black">
                  <a:tint val="75000"/>
                </a:prstClr>
              </a:solidFill>
            </a:endParaRPr>
          </a:p>
        </p:txBody>
      </p:sp>
      <p:sp>
        <p:nvSpPr>
          <p:cNvPr id="11" name="Slide Number Placeholder 5"/>
          <p:cNvSpPr>
            <a:spLocks noGrp="1"/>
          </p:cNvSpPr>
          <p:nvPr>
            <p:ph type="sldNum" sz="quarter" idx="13"/>
          </p:nvPr>
        </p:nvSpPr>
        <p:spPr>
          <a:xfrm>
            <a:off x="5562600" y="6400800"/>
            <a:ext cx="1447800" cy="304800"/>
          </a:xfrm>
          <a:prstGeom prst="rect">
            <a:avLst/>
          </a:prstGeom>
        </p:spPr>
        <p:txBody>
          <a:bodyPr/>
          <a:lstStyle>
            <a:lvl1pPr>
              <a:defRPr/>
            </a:lvl1pPr>
          </a:lstStyle>
          <a:p>
            <a:fld id="{94B6551B-2A84-42DA-BD5E-D1E2F4E4AD85}" type="slidenum">
              <a:rPr lang="en-US" altLang="en-US">
                <a:solidFill>
                  <a:prstClr val="black">
                    <a:tint val="75000"/>
                  </a:prstClr>
                </a:solidFill>
              </a:rPr>
              <a:pPr/>
              <a:t>‹#›</a:t>
            </a:fld>
            <a:endParaRPr lang="en-US" altLang="en-US" dirty="0">
              <a:solidFill>
                <a:prstClr val="black">
                  <a:tint val="75000"/>
                </a:prstClr>
              </a:solidFill>
            </a:endParaRPr>
          </a:p>
        </p:txBody>
      </p:sp>
      <p:sp>
        <p:nvSpPr>
          <p:cNvPr id="12" name="Date Placeholder 3"/>
          <p:cNvSpPr txBox="1">
            <a:spLocks/>
          </p:cNvSpPr>
          <p:nvPr userDrawn="1"/>
        </p:nvSpPr>
        <p:spPr>
          <a:xfrm>
            <a:off x="228600" y="6438378"/>
            <a:ext cx="2133600" cy="304800"/>
          </a:xfrm>
          <a:prstGeom prst="rect">
            <a:avLst/>
          </a:prstGeom>
        </p:spPr>
        <p:txBody>
          <a:bodyPr/>
          <a:lstStyle>
            <a:defPPr>
              <a:defRPr lang="en-US"/>
            </a:defPPr>
            <a:lvl1pPr algn="l" rtl="0" eaLnBrk="0" fontAlgn="base" hangingPunct="0">
              <a:spcBef>
                <a:spcPct val="0"/>
              </a:spcBef>
              <a:spcAft>
                <a:spcPct val="0"/>
              </a:spcAft>
              <a:defRPr sz="1000" b="0" kern="1200">
                <a:solidFill>
                  <a:schemeClr val="bg2"/>
                </a:solidFill>
                <a:latin typeface="Arial Narrow"/>
                <a:ea typeface="+mn-ea"/>
                <a:cs typeface="Arial Narrow"/>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a:lstStyle>
          <a:p>
            <a:pPr defTabSz="457200"/>
            <a:r>
              <a:rPr lang="en-US" altLang="en-US" dirty="0" smtClean="0">
                <a:solidFill>
                  <a:srgbClr val="EEECE1"/>
                </a:solidFill>
              </a:rPr>
              <a:t>CONFIDENTIAL-INTERNAL USE ONLY</a:t>
            </a:r>
            <a:endParaRPr lang="en-US" altLang="en-US" dirty="0">
              <a:solidFill>
                <a:srgbClr val="EEECE1"/>
              </a:solidFill>
            </a:endParaRPr>
          </a:p>
        </p:txBody>
      </p:sp>
    </p:spTree>
    <p:extLst>
      <p:ext uri="{BB962C8B-B14F-4D97-AF65-F5344CB8AC3E}">
        <p14:creationId xmlns:p14="http://schemas.microsoft.com/office/powerpoint/2010/main" val="1081746906"/>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1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theme" Target="../theme/theme11.xml"/><Relationship Id="rId4"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9.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4.png"/><Relationship Id="rId5" Type="http://schemas.openxmlformats.org/officeDocument/2006/relationships/slideLayout" Target="../slideLayouts/slideLayout39.xml"/><Relationship Id="rId10" Type="http://schemas.openxmlformats.org/officeDocument/2006/relationships/image" Target="../media/image13.jpeg"/><Relationship Id="rId4" Type="http://schemas.openxmlformats.org/officeDocument/2006/relationships/slideLayout" Target="../slideLayouts/slideLayout38.xml"/><Relationship Id="rId9"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5.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imple_Page.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93" y="0"/>
            <a:ext cx="9140307" cy="6858000"/>
          </a:xfrm>
          <a:prstGeom prst="rect">
            <a:avLst/>
          </a:prstGeom>
        </p:spPr>
      </p:pic>
      <p:sp>
        <p:nvSpPr>
          <p:cNvPr id="13" name="Date Placeholder 3"/>
          <p:cNvSpPr>
            <a:spLocks noGrp="1"/>
          </p:cNvSpPr>
          <p:nvPr>
            <p:ph type="dt" sz="half" idx="2"/>
          </p:nvPr>
        </p:nvSpPr>
        <p:spPr>
          <a:xfrm>
            <a:off x="228600" y="6400800"/>
            <a:ext cx="1905000" cy="304800"/>
          </a:xfrm>
          <a:prstGeom prst="rect">
            <a:avLst/>
          </a:prstGeom>
        </p:spPr>
        <p:txBody>
          <a:bodyPr/>
          <a:lstStyle>
            <a:lvl1pPr>
              <a:defRPr sz="1400" b="0">
                <a:solidFill>
                  <a:schemeClr val="bg2"/>
                </a:solidFill>
                <a:latin typeface="Arial Narrow"/>
                <a:cs typeface="Arial Narrow"/>
              </a:defRPr>
            </a:lvl1pPr>
          </a:lstStyle>
          <a:p>
            <a:endParaRPr lang="en-US" altLang="en-US" dirty="0"/>
          </a:p>
        </p:txBody>
      </p:sp>
      <p:sp>
        <p:nvSpPr>
          <p:cNvPr id="14" name="Footer Placeholder 4"/>
          <p:cNvSpPr>
            <a:spLocks noGrp="1"/>
          </p:cNvSpPr>
          <p:nvPr>
            <p:ph type="ftr" sz="quarter" idx="3"/>
          </p:nvPr>
        </p:nvSpPr>
        <p:spPr>
          <a:xfrm>
            <a:off x="2362200" y="6400800"/>
            <a:ext cx="2895600" cy="304800"/>
          </a:xfrm>
          <a:prstGeom prst="rect">
            <a:avLst/>
          </a:prstGeom>
        </p:spPr>
        <p:txBody>
          <a:bodyPr/>
          <a:lstStyle>
            <a:lvl1pPr>
              <a:defRPr sz="1400" b="0">
                <a:solidFill>
                  <a:srgbClr val="000000"/>
                </a:solidFill>
                <a:latin typeface="Arial Narrow"/>
                <a:cs typeface="Arial Narrow"/>
              </a:defRPr>
            </a:lvl1pPr>
          </a:lstStyle>
          <a:p>
            <a:endParaRPr lang="en-US" altLang="en-US" dirty="0"/>
          </a:p>
        </p:txBody>
      </p:sp>
      <p:sp>
        <p:nvSpPr>
          <p:cNvPr id="15" name="Slide Number Placeholder 5"/>
          <p:cNvSpPr>
            <a:spLocks noGrp="1"/>
          </p:cNvSpPr>
          <p:nvPr>
            <p:ph type="sldNum" sz="quarter" idx="4"/>
          </p:nvPr>
        </p:nvSpPr>
        <p:spPr>
          <a:xfrm>
            <a:off x="5562600" y="6400800"/>
            <a:ext cx="1447800" cy="304800"/>
          </a:xfrm>
          <a:prstGeom prst="rect">
            <a:avLst/>
          </a:prstGeom>
        </p:spPr>
        <p:txBody>
          <a:bodyPr/>
          <a:lstStyle>
            <a:lvl1pPr>
              <a:defRPr sz="1400" b="0">
                <a:solidFill>
                  <a:srgbClr val="000000"/>
                </a:solidFill>
              </a:defRPr>
            </a:lvl1pPr>
          </a:lstStyle>
          <a:p>
            <a:fld id="{94B6551B-2A84-42DA-BD5E-D1E2F4E4AD85}" type="slidenum">
              <a:rPr lang="en-US" altLang="en-US" smtClean="0"/>
              <a:pPr/>
              <a:t>‹#›</a:t>
            </a:fld>
            <a:endParaRPr lang="en-US" alt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 id="2147483659" r:id="rId6"/>
    <p:sldLayoutId id="2147483661" r:id="rId7"/>
    <p:sldLayoutId id="2147483662" r:id="rId8"/>
    <p:sldLayoutId id="2147483663" r:id="rId9"/>
    <p:sldLayoutId id="2147483770" r:id="rId10"/>
  </p:sldLayoutIdLst>
  <p:transition spd="med">
    <p:dissolve/>
  </p:transition>
  <p:txStyles>
    <p:titleStyle>
      <a:lvl1pPr algn="l" rtl="0" eaLnBrk="1" fontAlgn="base" hangingPunct="1">
        <a:lnSpc>
          <a:spcPct val="70000"/>
        </a:lnSpc>
        <a:spcBef>
          <a:spcPct val="0"/>
        </a:spcBef>
        <a:spcAft>
          <a:spcPct val="0"/>
        </a:spcAft>
        <a:defRPr sz="4400" b="1">
          <a:solidFill>
            <a:srgbClr val="000099"/>
          </a:solidFill>
          <a:latin typeface="+mj-lt"/>
          <a:ea typeface="+mj-ea"/>
          <a:cs typeface="+mj-cs"/>
        </a:defRPr>
      </a:lvl1pPr>
      <a:lvl2pPr algn="l" rtl="0" eaLnBrk="1" fontAlgn="base" hangingPunct="1">
        <a:lnSpc>
          <a:spcPct val="70000"/>
        </a:lnSpc>
        <a:spcBef>
          <a:spcPct val="0"/>
        </a:spcBef>
        <a:spcAft>
          <a:spcPct val="0"/>
        </a:spcAft>
        <a:defRPr sz="4400" b="1">
          <a:solidFill>
            <a:srgbClr val="000099"/>
          </a:solidFill>
          <a:latin typeface="Times New Roman" pitchFamily="18" charset="0"/>
        </a:defRPr>
      </a:lvl2pPr>
      <a:lvl3pPr algn="l" rtl="0" eaLnBrk="1" fontAlgn="base" hangingPunct="1">
        <a:lnSpc>
          <a:spcPct val="70000"/>
        </a:lnSpc>
        <a:spcBef>
          <a:spcPct val="0"/>
        </a:spcBef>
        <a:spcAft>
          <a:spcPct val="0"/>
        </a:spcAft>
        <a:defRPr sz="4400" b="1">
          <a:solidFill>
            <a:srgbClr val="000099"/>
          </a:solidFill>
          <a:latin typeface="Times New Roman" pitchFamily="18" charset="0"/>
        </a:defRPr>
      </a:lvl3pPr>
      <a:lvl4pPr algn="l" rtl="0" eaLnBrk="1" fontAlgn="base" hangingPunct="1">
        <a:lnSpc>
          <a:spcPct val="70000"/>
        </a:lnSpc>
        <a:spcBef>
          <a:spcPct val="0"/>
        </a:spcBef>
        <a:spcAft>
          <a:spcPct val="0"/>
        </a:spcAft>
        <a:defRPr sz="4400" b="1">
          <a:solidFill>
            <a:srgbClr val="000099"/>
          </a:solidFill>
          <a:latin typeface="Times New Roman" pitchFamily="18" charset="0"/>
        </a:defRPr>
      </a:lvl4pPr>
      <a:lvl5pPr algn="l" rtl="0" eaLnBrk="1" fontAlgn="base" hangingPunct="1">
        <a:lnSpc>
          <a:spcPct val="70000"/>
        </a:lnSpc>
        <a:spcBef>
          <a:spcPct val="0"/>
        </a:spcBef>
        <a:spcAft>
          <a:spcPct val="0"/>
        </a:spcAft>
        <a:defRPr sz="4400" b="1">
          <a:solidFill>
            <a:srgbClr val="000099"/>
          </a:solidFill>
          <a:latin typeface="Times New Roman" pitchFamily="18" charset="0"/>
        </a:defRPr>
      </a:lvl5pPr>
      <a:lvl6pPr marL="457200" algn="l" rtl="0" eaLnBrk="1" fontAlgn="base" hangingPunct="1">
        <a:lnSpc>
          <a:spcPct val="70000"/>
        </a:lnSpc>
        <a:spcBef>
          <a:spcPct val="0"/>
        </a:spcBef>
        <a:spcAft>
          <a:spcPct val="0"/>
        </a:spcAft>
        <a:defRPr sz="4400" b="1">
          <a:solidFill>
            <a:srgbClr val="000099"/>
          </a:solidFill>
          <a:latin typeface="Times New Roman" pitchFamily="18" charset="0"/>
        </a:defRPr>
      </a:lvl6pPr>
      <a:lvl7pPr marL="914400" algn="l" rtl="0" eaLnBrk="1" fontAlgn="base" hangingPunct="1">
        <a:lnSpc>
          <a:spcPct val="70000"/>
        </a:lnSpc>
        <a:spcBef>
          <a:spcPct val="0"/>
        </a:spcBef>
        <a:spcAft>
          <a:spcPct val="0"/>
        </a:spcAft>
        <a:defRPr sz="4400" b="1">
          <a:solidFill>
            <a:srgbClr val="000099"/>
          </a:solidFill>
          <a:latin typeface="Times New Roman" pitchFamily="18" charset="0"/>
        </a:defRPr>
      </a:lvl7pPr>
      <a:lvl8pPr marL="1371600" algn="l" rtl="0" eaLnBrk="1" fontAlgn="base" hangingPunct="1">
        <a:lnSpc>
          <a:spcPct val="70000"/>
        </a:lnSpc>
        <a:spcBef>
          <a:spcPct val="0"/>
        </a:spcBef>
        <a:spcAft>
          <a:spcPct val="0"/>
        </a:spcAft>
        <a:defRPr sz="4400" b="1">
          <a:solidFill>
            <a:srgbClr val="000099"/>
          </a:solidFill>
          <a:latin typeface="Times New Roman" pitchFamily="18" charset="0"/>
        </a:defRPr>
      </a:lvl8pPr>
      <a:lvl9pPr marL="1828800" algn="l" rtl="0" eaLnBrk="1" fontAlgn="base" hangingPunct="1">
        <a:lnSpc>
          <a:spcPct val="70000"/>
        </a:lnSpc>
        <a:spcBef>
          <a:spcPct val="0"/>
        </a:spcBef>
        <a:spcAft>
          <a:spcPct val="0"/>
        </a:spcAft>
        <a:defRPr sz="4400" b="1">
          <a:solidFill>
            <a:srgbClr val="000099"/>
          </a:solidFill>
          <a:latin typeface="Times New Roman" pitchFamily="18" charset="0"/>
        </a:defRPr>
      </a:lvl9pPr>
    </p:titleStyle>
    <p:bodyStyle>
      <a:lvl1pPr marL="342900" indent="-342900" algn="l" rtl="0" eaLnBrk="1" fontAlgn="base" hangingPunct="1">
        <a:lnSpc>
          <a:spcPct val="90000"/>
        </a:lnSpc>
        <a:spcBef>
          <a:spcPct val="20000"/>
        </a:spcBef>
        <a:spcAft>
          <a:spcPct val="0"/>
        </a:spcAft>
        <a:buClr>
          <a:schemeClr val="bg2"/>
        </a:buClr>
        <a:buChar char="•"/>
        <a:defRPr sz="3200" b="1">
          <a:solidFill>
            <a:schemeClr val="bg2"/>
          </a:solidFill>
          <a:latin typeface="+mn-lt"/>
          <a:ea typeface="+mn-ea"/>
          <a:cs typeface="+mn-cs"/>
        </a:defRPr>
      </a:lvl1pPr>
      <a:lvl2pPr marL="742950" indent="-285750" algn="l" rtl="0" eaLnBrk="1" fontAlgn="base" hangingPunct="1">
        <a:lnSpc>
          <a:spcPct val="90000"/>
        </a:lnSpc>
        <a:spcBef>
          <a:spcPct val="20000"/>
        </a:spcBef>
        <a:spcAft>
          <a:spcPct val="0"/>
        </a:spcAft>
        <a:buClr>
          <a:schemeClr val="bg2"/>
        </a:buClr>
        <a:buChar char="–"/>
        <a:defRPr sz="2800" b="1">
          <a:solidFill>
            <a:schemeClr val="bg2"/>
          </a:solidFill>
          <a:latin typeface="+mn-lt"/>
        </a:defRPr>
      </a:lvl2pPr>
      <a:lvl3pPr marL="1143000" indent="-228600" algn="l" rtl="0" eaLnBrk="1" fontAlgn="base" hangingPunct="1">
        <a:lnSpc>
          <a:spcPct val="90000"/>
        </a:lnSpc>
        <a:spcBef>
          <a:spcPct val="20000"/>
        </a:spcBef>
        <a:spcAft>
          <a:spcPct val="0"/>
        </a:spcAft>
        <a:buClr>
          <a:schemeClr val="bg2"/>
        </a:buClr>
        <a:buSzPct val="55000"/>
        <a:buFont typeface="Monotype Sorts" pitchFamily="2" charset="2"/>
        <a:buChar char="u"/>
        <a:defRPr sz="2400" b="1">
          <a:solidFill>
            <a:schemeClr val="bg2"/>
          </a:solidFill>
          <a:latin typeface="+mn-lt"/>
        </a:defRPr>
      </a:lvl3pPr>
      <a:lvl4pPr marL="1600200" indent="-228600" algn="l" rtl="0" eaLnBrk="1" fontAlgn="base" hangingPunct="1">
        <a:lnSpc>
          <a:spcPct val="90000"/>
        </a:lnSpc>
        <a:spcBef>
          <a:spcPct val="20000"/>
        </a:spcBef>
        <a:spcAft>
          <a:spcPct val="0"/>
        </a:spcAft>
        <a:buClr>
          <a:schemeClr val="bg2"/>
        </a:buClr>
        <a:defRPr sz="2000" b="1">
          <a:solidFill>
            <a:schemeClr val="bg2"/>
          </a:solidFill>
          <a:latin typeface="+mn-lt"/>
        </a:defRPr>
      </a:lvl4pPr>
      <a:lvl5pPr marL="20574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5pPr>
      <a:lvl6pPr marL="25146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6pPr>
      <a:lvl7pPr marL="29718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7pPr>
      <a:lvl8pPr marL="34290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8pPr>
      <a:lvl9pPr marL="38862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03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748"/>
            <a:ext cx="2133600" cy="364331"/>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eaLnBrk="1" hangingPunct="1"/>
            <a:fld id="{48B6629C-8599-CA40-AFC9-03D97262DF1C}" type="datetime1">
              <a:rPr lang="en-US" b="0" smtClean="0">
                <a:latin typeface="Calibri" charset="0"/>
                <a:ea typeface="MS PGothic" charset="0"/>
                <a:cs typeface="MS PGothic" charset="0"/>
              </a:rPr>
              <a:pPr eaLnBrk="1" hangingPunct="1"/>
              <a:t>2/11/2016</a:t>
            </a:fld>
            <a:endParaRPr lang="en-US" b="0" smtClean="0">
              <a:latin typeface="Calibri" charset="0"/>
              <a:ea typeface="MS PGothic" charset="0"/>
              <a:cs typeface="MS PGothic" charset="0"/>
            </a:endParaRPr>
          </a:p>
        </p:txBody>
      </p:sp>
      <p:sp>
        <p:nvSpPr>
          <p:cNvPr id="5" name="Footer Placeholder 4"/>
          <p:cNvSpPr>
            <a:spLocks noGrp="1"/>
          </p:cNvSpPr>
          <p:nvPr>
            <p:ph type="ftr" sz="quarter" idx="3"/>
          </p:nvPr>
        </p:nvSpPr>
        <p:spPr>
          <a:xfrm>
            <a:off x="3124200" y="6356748"/>
            <a:ext cx="2895600" cy="36433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eaLnBrk="1" hangingPunct="1">
              <a:defRPr/>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748"/>
            <a:ext cx="2133600" cy="364331"/>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1" hangingPunct="1"/>
            <a:fld id="{0AC8BCF6-8CA8-C040-8E38-E88A96B430F2}" type="slidenum">
              <a:rPr lang="en-US" b="0" smtClean="0">
                <a:latin typeface="Calibri" charset="0"/>
                <a:ea typeface="MS PGothic" charset="0"/>
                <a:cs typeface="MS PGothic" charset="0"/>
              </a:rPr>
              <a:pPr eaLnBrk="1" hangingPunct="1"/>
              <a:t>‹#›</a:t>
            </a:fld>
            <a:endParaRPr lang="en-US" b="0" smtClean="0">
              <a:latin typeface="Calibri" charset="0"/>
              <a:ea typeface="MS PGothic" charset="0"/>
              <a:cs typeface="MS PGothic" charset="0"/>
            </a:endParaRPr>
          </a:p>
        </p:txBody>
      </p:sp>
    </p:spTree>
    <p:extLst>
      <p:ext uri="{BB962C8B-B14F-4D97-AF65-F5344CB8AC3E}">
        <p14:creationId xmlns:p14="http://schemas.microsoft.com/office/powerpoint/2010/main" val="153181173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112"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112"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112"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112"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67C138B-75CF-1C40-B0CB-DBBDC746BC66}" type="datetimeFigureOut">
              <a:rPr lang="en-US" b="0" smtClean="0">
                <a:solidFill>
                  <a:prstClr val="black">
                    <a:tint val="75000"/>
                  </a:prstClr>
                </a:solidFill>
                <a:latin typeface="Calibri"/>
              </a:rPr>
              <a:pPr defTabSz="457200" eaLnBrk="1" fontAlgn="auto" hangingPunct="1">
                <a:spcBef>
                  <a:spcPts val="0"/>
                </a:spcBef>
                <a:spcAft>
                  <a:spcPts val="0"/>
                </a:spcAft>
              </a:pPr>
              <a:t>2/11/2016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64104118-12A6-CE43-A481-C5CF98F6E859}" type="slidenum">
              <a:rPr lang="en-US" b="0" smtClean="0">
                <a:solidFill>
                  <a:prstClr val="black">
                    <a:tint val="75000"/>
                  </a:prstClr>
                </a:solidFill>
                <a:latin typeface="Calibri"/>
              </a:rPr>
              <a:pPr defTabSz="457200"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2520501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98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11" name="Text Placeholder 2"/>
          <p:cNvSpPr>
            <a:spLocks noGrp="1"/>
          </p:cNvSpPr>
          <p:nvPr>
            <p:ph type="body" idx="1"/>
          </p:nvPr>
        </p:nvSpPr>
        <p:spPr bwMode="auto">
          <a:xfrm>
            <a:off x="457200" y="160021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96"/>
            <a:ext cx="2133600" cy="365125"/>
          </a:xfrm>
          <a:prstGeom prst="rect">
            <a:avLst/>
          </a:prstGeom>
        </p:spPr>
        <p:txBody>
          <a:bodyPr vert="horz" lIns="91440" tIns="45720" rIns="91440" bIns="45720" rtlCol="0" anchor="ctr"/>
          <a:lstStyle>
            <a:lvl1pPr algn="l" defTabSz="914400">
              <a:defRPr sz="1200">
                <a:solidFill>
                  <a:prstClr val="black">
                    <a:tint val="75000"/>
                  </a:prstClr>
                </a:solidFill>
                <a:latin typeface="Calibri"/>
              </a:defRPr>
            </a:lvl1pPr>
          </a:lstStyle>
          <a:p>
            <a:pPr eaLnBrk="1" hangingPunct="1">
              <a:defRPr/>
            </a:pPr>
            <a:endParaRPr lang="en-US" b="0">
              <a:ea typeface="ＭＳ Ｐゴシック" charset="0"/>
              <a:cs typeface="ＭＳ Ｐゴシック" charset="0"/>
            </a:endParaRPr>
          </a:p>
        </p:txBody>
      </p:sp>
      <p:sp>
        <p:nvSpPr>
          <p:cNvPr id="5" name="Footer Placeholder 4"/>
          <p:cNvSpPr>
            <a:spLocks noGrp="1"/>
          </p:cNvSpPr>
          <p:nvPr>
            <p:ph type="ftr" sz="quarter" idx="3"/>
          </p:nvPr>
        </p:nvSpPr>
        <p:spPr>
          <a:xfrm>
            <a:off x="3124200" y="6356396"/>
            <a:ext cx="2895600" cy="365125"/>
          </a:xfrm>
          <a:prstGeom prst="rect">
            <a:avLst/>
          </a:prstGeom>
        </p:spPr>
        <p:txBody>
          <a:bodyPr vert="horz" lIns="91440" tIns="45720" rIns="91440" bIns="45720" rtlCol="0" anchor="ctr"/>
          <a:lstStyle>
            <a:lvl1pPr algn="ctr" defTabSz="914400">
              <a:defRPr sz="1200">
                <a:solidFill>
                  <a:prstClr val="black">
                    <a:tint val="75000"/>
                  </a:prstClr>
                </a:solidFill>
                <a:latin typeface="Calibri"/>
              </a:defRPr>
            </a:lvl1pPr>
          </a:lstStyle>
          <a:p>
            <a:pPr eaLnBrk="1" hangingPunct="1">
              <a:defRPr/>
            </a:pPr>
            <a:endParaRPr lang="en-US" b="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96"/>
            <a:ext cx="2133600" cy="365125"/>
          </a:xfrm>
          <a:prstGeom prst="rect">
            <a:avLst/>
          </a:prstGeom>
        </p:spPr>
        <p:txBody>
          <a:bodyPr vert="horz" lIns="91440" tIns="45720" rIns="91440" bIns="45720" rtlCol="0" anchor="ctr"/>
          <a:lstStyle>
            <a:lvl1pPr algn="r" defTabSz="914400">
              <a:defRPr sz="1200" smtClean="0">
                <a:solidFill>
                  <a:prstClr val="black">
                    <a:tint val="75000"/>
                  </a:prstClr>
                </a:solidFill>
                <a:latin typeface="Calibri"/>
              </a:defRPr>
            </a:lvl1pPr>
          </a:lstStyle>
          <a:p>
            <a:pPr eaLnBrk="1" hangingPunct="1">
              <a:defRPr/>
            </a:pPr>
            <a:fld id="{BE747D2A-8D6E-904C-AB68-48C4DD729DDE}" type="slidenum">
              <a:rPr lang="en-US" b="0">
                <a:ea typeface="ＭＳ Ｐゴシック" charset="0"/>
                <a:cs typeface="ＭＳ Ｐゴシック" charset="0"/>
              </a:rPr>
              <a:pPr eaLnBrk="1" hangingPunct="1">
                <a:defRPr/>
              </a:pPr>
              <a:t>‹#›</a:t>
            </a:fld>
            <a:endParaRPr lang="en-US" b="0">
              <a:ea typeface="ＭＳ Ｐゴシック" charset="0"/>
              <a:cs typeface="ＭＳ Ｐゴシック" charset="0"/>
            </a:endParaRPr>
          </a:p>
        </p:txBody>
      </p:sp>
      <p:pic>
        <p:nvPicPr>
          <p:cNvPr id="119815" name="Picture 11" descr="Heade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315200" y="228600"/>
            <a:ext cx="1752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Tree>
    <p:extLst>
      <p:ext uri="{BB962C8B-B14F-4D97-AF65-F5344CB8AC3E}">
        <p14:creationId xmlns:p14="http://schemas.microsoft.com/office/powerpoint/2010/main" val="1000374482"/>
      </p:ext>
    </p:extLst>
  </p:cSld>
  <p:clrMap bg1="lt1" tx1="dk1" bg2="lt2" tx2="dk2" accent1="accent1" accent2="accent2" accent3="accent3" accent4="accent4" accent5="accent5" accent6="accent6" hlink="hlink" folHlink="folHlink"/>
  <p:hf sldNum="0" hdr="0" ftr="0" dt="0"/>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AHA_ASA_spot_b+r.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62805" y="5791200"/>
            <a:ext cx="18494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2358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98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11" name="Text Placeholder 2"/>
          <p:cNvSpPr>
            <a:spLocks noGrp="1"/>
          </p:cNvSpPr>
          <p:nvPr>
            <p:ph type="body" idx="1"/>
          </p:nvPr>
        </p:nvSpPr>
        <p:spPr bwMode="auto">
          <a:xfrm>
            <a:off x="457200" y="160021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96"/>
            <a:ext cx="2133600" cy="365125"/>
          </a:xfrm>
          <a:prstGeom prst="rect">
            <a:avLst/>
          </a:prstGeom>
        </p:spPr>
        <p:txBody>
          <a:bodyPr vert="horz" lIns="91440" tIns="45720" rIns="91440" bIns="45720" rtlCol="0" anchor="ctr"/>
          <a:lstStyle>
            <a:lvl1pPr algn="l" defTabSz="914400">
              <a:defRPr sz="1200">
                <a:solidFill>
                  <a:prstClr val="black">
                    <a:tint val="75000"/>
                  </a:prstClr>
                </a:solidFill>
                <a:latin typeface="Calibri"/>
              </a:defRPr>
            </a:lvl1pPr>
          </a:lstStyle>
          <a:p>
            <a:pPr eaLnBrk="1" hangingPunct="1">
              <a:defRPr/>
            </a:pPr>
            <a:endParaRPr lang="en-US" b="0">
              <a:ea typeface="ＭＳ Ｐゴシック" charset="0"/>
              <a:cs typeface="ＭＳ Ｐゴシック" charset="0"/>
            </a:endParaRPr>
          </a:p>
        </p:txBody>
      </p:sp>
      <p:sp>
        <p:nvSpPr>
          <p:cNvPr id="5" name="Footer Placeholder 4"/>
          <p:cNvSpPr>
            <a:spLocks noGrp="1"/>
          </p:cNvSpPr>
          <p:nvPr>
            <p:ph type="ftr" sz="quarter" idx="3"/>
          </p:nvPr>
        </p:nvSpPr>
        <p:spPr>
          <a:xfrm>
            <a:off x="3124200" y="6356396"/>
            <a:ext cx="2895600" cy="365125"/>
          </a:xfrm>
          <a:prstGeom prst="rect">
            <a:avLst/>
          </a:prstGeom>
        </p:spPr>
        <p:txBody>
          <a:bodyPr vert="horz" lIns="91440" tIns="45720" rIns="91440" bIns="45720" rtlCol="0" anchor="ctr"/>
          <a:lstStyle>
            <a:lvl1pPr algn="ctr" defTabSz="914400">
              <a:defRPr sz="1200">
                <a:solidFill>
                  <a:prstClr val="black">
                    <a:tint val="75000"/>
                  </a:prstClr>
                </a:solidFill>
                <a:latin typeface="Calibri"/>
              </a:defRPr>
            </a:lvl1pPr>
          </a:lstStyle>
          <a:p>
            <a:pPr eaLnBrk="1" hangingPunct="1">
              <a:defRPr/>
            </a:pPr>
            <a:endParaRPr lang="en-US" b="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96"/>
            <a:ext cx="2133600" cy="365125"/>
          </a:xfrm>
          <a:prstGeom prst="rect">
            <a:avLst/>
          </a:prstGeom>
        </p:spPr>
        <p:txBody>
          <a:bodyPr vert="horz" lIns="91440" tIns="45720" rIns="91440" bIns="45720" rtlCol="0" anchor="ctr"/>
          <a:lstStyle>
            <a:lvl1pPr algn="r" defTabSz="914400">
              <a:defRPr sz="1200" smtClean="0">
                <a:solidFill>
                  <a:prstClr val="black">
                    <a:tint val="75000"/>
                  </a:prstClr>
                </a:solidFill>
                <a:latin typeface="Calibri"/>
              </a:defRPr>
            </a:lvl1pPr>
          </a:lstStyle>
          <a:p>
            <a:pPr eaLnBrk="1" hangingPunct="1">
              <a:defRPr/>
            </a:pPr>
            <a:fld id="{BE747D2A-8D6E-904C-AB68-48C4DD729DDE}" type="slidenum">
              <a:rPr lang="en-US" b="0">
                <a:ea typeface="ＭＳ Ｐゴシック" charset="0"/>
                <a:cs typeface="ＭＳ Ｐゴシック" charset="0"/>
              </a:rPr>
              <a:pPr eaLnBrk="1" hangingPunct="1">
                <a:defRPr/>
              </a:pPr>
              <a:t>‹#›</a:t>
            </a:fld>
            <a:endParaRPr lang="en-US" b="0">
              <a:ea typeface="ＭＳ Ｐゴシック" charset="0"/>
              <a:cs typeface="ＭＳ Ｐゴシック" charset="0"/>
            </a:endParaRPr>
          </a:p>
        </p:txBody>
      </p:sp>
      <p:pic>
        <p:nvPicPr>
          <p:cNvPr id="119815" name="Picture 11" descr="Heade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315200" y="228600"/>
            <a:ext cx="1752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Tree>
    <p:extLst>
      <p:ext uri="{BB962C8B-B14F-4D97-AF65-F5344CB8AC3E}">
        <p14:creationId xmlns:p14="http://schemas.microsoft.com/office/powerpoint/2010/main" val="1760940496"/>
      </p:ext>
    </p:extLst>
  </p:cSld>
  <p:clrMap bg1="lt1" tx1="dk1" bg2="lt2" tx2="dk2" accent1="accent1" accent2="accent2" accent3="accent3" accent4="accent4" accent5="accent5" accent6="accent6" hlink="hlink" folHlink="folHlink"/>
  <p:hf sldNum="0" hdr="0" ftr="0" dt="0"/>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F9F028C-E9AA-48CD-B954-BC3E07FC3B77}" type="datetime1">
              <a:rPr lang="en-US" b="0" smtClean="0">
                <a:solidFill>
                  <a:prstClr val="black">
                    <a:tint val="75000"/>
                  </a:prstClr>
                </a:solidFill>
                <a:latin typeface="Calibri"/>
              </a:rPr>
              <a:pPr eaLnBrk="1" fontAlgn="auto" hangingPunct="1">
                <a:spcBef>
                  <a:spcPts val="0"/>
                </a:spcBef>
                <a:spcAft>
                  <a:spcPts val="0"/>
                </a:spcAft>
              </a:pPr>
              <a:t>2/11/2016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9BD7003D-952B-4B0C-8D87-03922F36EC90}"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pic>
        <p:nvPicPr>
          <p:cNvPr id="7"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54794" y="3393195"/>
            <a:ext cx="230746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301661"/>
            <a:ext cx="9144000" cy="126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1873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old Heart Bottom.jpg"/>
          <p:cNvPicPr>
            <a:picLocks noChangeAspect="1"/>
          </p:cNvPicPr>
          <p:nvPr/>
        </p:nvPicPr>
        <p:blipFill>
          <a:blip r:embed="rId9" cstate="print"/>
          <a:srcRect l="8515" t="37959" r="8549" b="17338"/>
          <a:stretch>
            <a:fillRect/>
          </a:stretch>
        </p:blipFill>
        <p:spPr>
          <a:xfrm>
            <a:off x="0" y="2925919"/>
            <a:ext cx="9146659" cy="3932089"/>
          </a:xfrm>
          <a:prstGeom prst="rect">
            <a:avLst/>
          </a:prstGeom>
        </p:spPr>
      </p:pic>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02724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Helvetica"/>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Helvetica"/>
            </a:endParaRPr>
          </a:p>
        </p:txBody>
      </p:sp>
      <p:sp>
        <p:nvSpPr>
          <p:cNvPr id="6" name="Slide Number Placeholder 5"/>
          <p:cNvSpPr>
            <a:spLocks noGrp="1"/>
          </p:cNvSpPr>
          <p:nvPr>
            <p:ph type="sldNum" sz="quarter" idx="4"/>
          </p:nvPr>
        </p:nvSpPr>
        <p:spPr>
          <a:xfrm>
            <a:off x="8610600" y="6492883"/>
            <a:ext cx="533400" cy="365125"/>
          </a:xfrm>
          <a:prstGeom prst="rect">
            <a:avLst/>
          </a:prstGeom>
        </p:spPr>
        <p:txBody>
          <a:bodyPr vert="horz" lIns="91440" tIns="45720" rIns="91440" bIns="45720" rtlCol="0" anchor="ctr"/>
          <a:lstStyle>
            <a:lvl1pPr algn="r">
              <a:defRPr sz="1000">
                <a:solidFill>
                  <a:schemeClr val="tx1"/>
                </a:solidFill>
              </a:defRPr>
            </a:lvl1pPr>
          </a:lstStyle>
          <a:p>
            <a:pPr eaLnBrk="1" fontAlgn="auto" hangingPunct="1">
              <a:spcBef>
                <a:spcPts val="0"/>
              </a:spcBef>
              <a:spcAft>
                <a:spcPts val="0"/>
              </a:spcAft>
            </a:pPr>
            <a:fld id="{C3A4B976-05E5-4C47-863D-5932AAFA60B5}" type="slidenum">
              <a:rPr lang="en-US" b="0" smtClean="0">
                <a:solidFill>
                  <a:prstClr val="black"/>
                </a:solidFill>
                <a:latin typeface="Helvetica"/>
              </a:rPr>
              <a:pPr eaLnBrk="1" fontAlgn="auto" hangingPunct="1">
                <a:spcBef>
                  <a:spcPts val="0"/>
                </a:spcBef>
                <a:spcAft>
                  <a:spcPts val="0"/>
                </a:spcAft>
              </a:pPr>
              <a:t>‹#›</a:t>
            </a:fld>
            <a:endParaRPr lang="en-US" b="0" dirty="0">
              <a:solidFill>
                <a:prstClr val="black"/>
              </a:solidFill>
              <a:latin typeface="Helvetica"/>
            </a:endParaRPr>
          </a:p>
        </p:txBody>
      </p:sp>
      <p:pic>
        <p:nvPicPr>
          <p:cNvPr id="8" name="Picture 6" descr="HeaderWave2.jpg"/>
          <p:cNvPicPr>
            <a:picLocks noChangeAspect="1"/>
          </p:cNvPicPr>
          <p:nvPr/>
        </p:nvPicPr>
        <p:blipFill>
          <a:blip r:embed="rId10" cstate="print"/>
          <a:srcRect/>
          <a:stretch>
            <a:fillRect/>
          </a:stretch>
        </p:blipFill>
        <p:spPr bwMode="auto">
          <a:xfrm>
            <a:off x="-6865" y="1363"/>
            <a:ext cx="9153525" cy="949325"/>
          </a:xfrm>
          <a:prstGeom prst="rect">
            <a:avLst/>
          </a:prstGeom>
          <a:noFill/>
          <a:ln w="9525">
            <a:noFill/>
            <a:miter lim="800000"/>
            <a:headEnd/>
            <a:tailEnd/>
          </a:ln>
        </p:spPr>
      </p:pic>
      <p:pic>
        <p:nvPicPr>
          <p:cNvPr id="9" name="Picture 8" descr="AHSA_cmyk_red+blk.eps"/>
          <p:cNvPicPr>
            <a:picLocks noChangeAspect="1"/>
          </p:cNvPicPr>
          <p:nvPr/>
        </p:nvPicPr>
        <p:blipFill>
          <a:blip r:embed="rId11" cstate="print"/>
          <a:stretch>
            <a:fillRect/>
          </a:stretch>
        </p:blipFill>
        <p:spPr>
          <a:xfrm>
            <a:off x="6999895" y="254428"/>
            <a:ext cx="1955052" cy="861671"/>
          </a:xfrm>
          <a:prstGeom prst="rect">
            <a:avLst/>
          </a:prstGeom>
        </p:spPr>
      </p:pic>
    </p:spTree>
    <p:extLst>
      <p:ext uri="{BB962C8B-B14F-4D97-AF65-F5344CB8AC3E}">
        <p14:creationId xmlns:p14="http://schemas.microsoft.com/office/powerpoint/2010/main" val="345115837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019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latin typeface="Century Gothic" pitchFamily="34" charset="0"/>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bg1"/>
                </a:solidFill>
                <a:latin typeface="Century Gothic" pitchFamily="34" charset="0"/>
              </a:defRPr>
            </a:lvl1pPr>
          </a:lstStyle>
          <a:p>
            <a:pPr eaLnBrk="1" fontAlgn="auto" hangingPunct="1">
              <a:spcBef>
                <a:spcPts val="0"/>
              </a:spcBef>
              <a:spcAft>
                <a:spcPts val="0"/>
              </a:spcAft>
            </a:pPr>
            <a:fld id="{401CF334-2D5C-4859-84A6-CA7E6E43FAEB}" type="slidenum">
              <a:rPr lang="en-US" b="0" smtClean="0">
                <a:solidFill>
                  <a:prstClr val="white"/>
                </a:solidFill>
              </a:rPr>
              <a:pPr eaLnBrk="1" fontAlgn="auto" hangingPunct="1">
                <a:spcBef>
                  <a:spcPts val="0"/>
                </a:spcBef>
                <a:spcAft>
                  <a:spcPts val="0"/>
                </a:spcAft>
              </a:pPr>
              <a:t>‹#›</a:t>
            </a:fld>
            <a:endParaRPr lang="en-US" b="0">
              <a:solidFill>
                <a:prstClr val="white"/>
              </a:solidFill>
            </a:endParaRPr>
          </a:p>
        </p:txBody>
      </p:sp>
      <p:sp>
        <p:nvSpPr>
          <p:cNvPr id="9" name="Rectangle 8"/>
          <p:cNvSpPr/>
          <p:nvPr/>
        </p:nvSpPr>
        <p:spPr>
          <a:xfrm>
            <a:off x="0" y="5638800"/>
            <a:ext cx="9144000" cy="381000"/>
          </a:xfrm>
          <a:prstGeom prst="rect">
            <a:avLst/>
          </a:prstGeom>
          <a:solidFill>
            <a:schemeClr val="bg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latin typeface="Century Gothic" pitchFamily="34" charset="0"/>
            </a:endParaRPr>
          </a:p>
        </p:txBody>
      </p:sp>
      <p:sp>
        <p:nvSpPr>
          <p:cNvPr id="11" name="Flowchart: Extract 10"/>
          <p:cNvSpPr/>
          <p:nvPr/>
        </p:nvSpPr>
        <p:spPr>
          <a:xfrm>
            <a:off x="3276600" y="5410200"/>
            <a:ext cx="2362200" cy="762000"/>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latin typeface="Century Gothic" pitchFamily="34" charset="0"/>
            </a:endParaRP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71901" y="5486401"/>
            <a:ext cx="1392176" cy="1208486"/>
          </a:xfrm>
          <a:prstGeom prst="rect">
            <a:avLst/>
          </a:prstGeom>
        </p:spPr>
      </p:pic>
    </p:spTree>
    <p:extLst>
      <p:ext uri="{BB962C8B-B14F-4D97-AF65-F5344CB8AC3E}">
        <p14:creationId xmlns:p14="http://schemas.microsoft.com/office/powerpoint/2010/main" val="41748839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685800" rtl="0" eaLnBrk="1" latinLnBrk="0" hangingPunct="1">
        <a:spcBef>
          <a:spcPct val="0"/>
        </a:spcBef>
        <a:buNone/>
        <a:defRPr sz="3300" kern="1200">
          <a:solidFill>
            <a:schemeClr val="bg1"/>
          </a:solidFill>
          <a:latin typeface="Century Gothic"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bg1"/>
          </a:solidFill>
          <a:latin typeface="Century Gothic"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1"/>
          </a:solidFill>
          <a:latin typeface="Century Gothic"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1"/>
          </a:solidFill>
          <a:latin typeface="Century Gothic"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1"/>
          </a:solidFill>
          <a:latin typeface="Century Gothic"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1"/>
          </a:solidFill>
          <a:latin typeface="Century Gothic"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3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1"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B29FF335-8857-4CC9-AC40-5CC3028ED6D6}" type="datetimeFigureOut">
              <a:rPr lang="en-US" b="0" smtClean="0">
                <a:solidFill>
                  <a:prstClr val="black">
                    <a:tint val="75000"/>
                  </a:prstClr>
                </a:solidFill>
                <a:latin typeface="Calibri" panose="020F0502020204030204"/>
              </a:rPr>
              <a:pPr defTabSz="685800" eaLnBrk="1" fontAlgn="auto" hangingPunct="1">
                <a:spcBef>
                  <a:spcPts val="0"/>
                </a:spcBef>
                <a:spcAft>
                  <a:spcPts val="0"/>
                </a:spcAft>
              </a:pPr>
              <a:t>2/11/2016</a:t>
            </a:fld>
            <a:endParaRPr lang="en-US" b="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b="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ED49493B-A5C5-46AB-A58E-4E261B36E8BF}" type="slidenum">
              <a:rPr lang="en-US" b="0"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74616296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518" y="568326"/>
            <a:ext cx="7805737"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518" y="1906589"/>
            <a:ext cx="7805737"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199941799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414338" rtl="0" eaLnBrk="0" fontAlgn="base" hangingPunct="0">
        <a:lnSpc>
          <a:spcPct val="93000"/>
        </a:lnSpc>
        <a:spcBef>
          <a:spcPct val="0"/>
        </a:spcBef>
        <a:spcAft>
          <a:spcPct val="0"/>
        </a:spcAft>
        <a:buClr>
          <a:srgbClr val="000000"/>
        </a:buClr>
        <a:buSzPct val="45000"/>
        <a:buFont typeface="Wingdings" panose="05000000000000000000" pitchFamily="2" charset="2"/>
        <a:defRPr sz="2500" b="1" kern="1200">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45000"/>
        <a:buFont typeface="Wingdings" panose="05000000000000000000" pitchFamily="2" charset="2"/>
        <a:defRPr sz="2500" b="1">
          <a:solidFill>
            <a:srgbClr val="000000"/>
          </a:solidFill>
          <a:latin typeface="Times New Roman" panose="02020603050405020304" pitchFamily="18" charset="0"/>
          <a:ea typeface="msgothic" charset="0"/>
          <a:cs typeface="msgothic" charset="0"/>
        </a:defRPr>
      </a:lvl2pPr>
      <a:lvl3pPr algn="ctr" defTabSz="414338" rtl="0" eaLnBrk="0" fontAlgn="base" hangingPunct="0">
        <a:lnSpc>
          <a:spcPct val="93000"/>
        </a:lnSpc>
        <a:spcBef>
          <a:spcPct val="0"/>
        </a:spcBef>
        <a:spcAft>
          <a:spcPct val="0"/>
        </a:spcAft>
        <a:buClr>
          <a:srgbClr val="000000"/>
        </a:buClr>
        <a:buSzPct val="45000"/>
        <a:buFont typeface="Wingdings" panose="05000000000000000000" pitchFamily="2" charset="2"/>
        <a:defRPr sz="2500" b="1">
          <a:solidFill>
            <a:srgbClr val="000000"/>
          </a:solidFill>
          <a:latin typeface="Times New Roman" panose="02020603050405020304" pitchFamily="18" charset="0"/>
          <a:ea typeface="msgothic" charset="0"/>
          <a:cs typeface="msgothic" charset="0"/>
        </a:defRPr>
      </a:lvl3pPr>
      <a:lvl4pPr algn="ctr" defTabSz="414338" rtl="0" eaLnBrk="0" fontAlgn="base" hangingPunct="0">
        <a:lnSpc>
          <a:spcPct val="93000"/>
        </a:lnSpc>
        <a:spcBef>
          <a:spcPct val="0"/>
        </a:spcBef>
        <a:spcAft>
          <a:spcPct val="0"/>
        </a:spcAft>
        <a:buClr>
          <a:srgbClr val="000000"/>
        </a:buClr>
        <a:buSzPct val="45000"/>
        <a:buFont typeface="Wingdings" panose="05000000000000000000" pitchFamily="2" charset="2"/>
        <a:defRPr sz="2500" b="1">
          <a:solidFill>
            <a:srgbClr val="000000"/>
          </a:solidFill>
          <a:latin typeface="Times New Roman" panose="02020603050405020304" pitchFamily="18" charset="0"/>
          <a:ea typeface="msgothic" charset="0"/>
          <a:cs typeface="msgothic" charset="0"/>
        </a:defRPr>
      </a:lvl4pPr>
      <a:lvl5pPr algn="ctr" defTabSz="414338" rtl="0" eaLnBrk="0" fontAlgn="base" hangingPunct="0">
        <a:lnSpc>
          <a:spcPct val="93000"/>
        </a:lnSpc>
        <a:spcBef>
          <a:spcPct val="0"/>
        </a:spcBef>
        <a:spcAft>
          <a:spcPct val="0"/>
        </a:spcAft>
        <a:buClr>
          <a:srgbClr val="000000"/>
        </a:buClr>
        <a:buSzPct val="45000"/>
        <a:buFont typeface="Wingdings" panose="05000000000000000000" pitchFamily="2" charset="2"/>
        <a:defRPr sz="2500" b="1">
          <a:solidFill>
            <a:srgbClr val="000000"/>
          </a:solidFill>
          <a:latin typeface="Times New Roman" panose="02020603050405020304"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0525" indent="-293688" algn="l" defTabSz="414338" rtl="0" eaLnBrk="0" fontAlgn="base" hangingPunct="0">
        <a:lnSpc>
          <a:spcPct val="93000"/>
        </a:lnSpc>
        <a:spcBef>
          <a:spcPct val="0"/>
        </a:spcBef>
        <a:spcAft>
          <a:spcPts val="800"/>
        </a:spcAft>
        <a:buClr>
          <a:srgbClr val="000000"/>
        </a:buClr>
        <a:buSzPct val="100000"/>
        <a:buFont typeface="Arial" panose="020B0604020202020204" pitchFamily="34" charset="0"/>
        <a:buChar char="•"/>
        <a:defRPr kern="1200">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panose="05050102010706020507" pitchFamily="18" charset="2"/>
        <a:buChar char=""/>
        <a:defRPr sz="2300" kern="1200">
          <a:solidFill>
            <a:srgbClr val="000000"/>
          </a:solidFill>
          <a:latin typeface="+mn-lt"/>
          <a:ea typeface="+mn-ea"/>
          <a:cs typeface="+mn-cs"/>
        </a:defRPr>
      </a:lvl2pPr>
      <a:lvl3pPr marL="1174750" indent="-195263" algn="l" defTabSz="414338" rtl="0" eaLnBrk="0" fontAlgn="base" hangingPunct="0">
        <a:lnSpc>
          <a:spcPct val="93000"/>
        </a:lnSpc>
        <a:spcBef>
          <a:spcPct val="0"/>
        </a:spcBef>
        <a:spcAft>
          <a:spcPts val="775"/>
        </a:spcAft>
        <a:buClr>
          <a:srgbClr val="000000"/>
        </a:buClr>
        <a:buSzPct val="45000"/>
        <a:buFont typeface="Wingdings" panose="05000000000000000000" pitchFamily="2" charset="2"/>
        <a:buChar char=""/>
        <a:defRPr sz="2100" kern="1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panose="05050102010706020507" pitchFamily="18" charset="2"/>
        <a:buChar char=""/>
        <a:defRPr kern="1200">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panose="05000000000000000000" pitchFamily="2" charset="2"/>
        <a:buChar char=""/>
        <a:defRPr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4.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2.xml"/><Relationship Id="rId7" Type="http://schemas.openxmlformats.org/officeDocument/2006/relationships/hyperlink" Target="http://www.iconarchive.com/show/medico-icons-by-banzaitokyo/blood-icon.html" TargetMode="External"/><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7.xml"/><Relationship Id="rId6" Type="http://schemas.openxmlformats.org/officeDocument/2006/relationships/image" Target="../media/image27.png"/><Relationship Id="rId11" Type="http://schemas.openxmlformats.org/officeDocument/2006/relationships/image" Target="../media/image36.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hyperlink" Target="http://www.iconfinder.com/icondetails/65067/128/130_icon" TargetMode="External"/><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3.jpg"/><Relationship Id="rId13" Type="http://schemas.openxmlformats.org/officeDocument/2006/relationships/image" Target="../media/image48.jpeg"/><Relationship Id="rId3" Type="http://schemas.openxmlformats.org/officeDocument/2006/relationships/image" Target="../media/image38.jp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41.WMF"/><Relationship Id="rId11" Type="http://schemas.openxmlformats.org/officeDocument/2006/relationships/image" Target="../media/image46.jpeg"/><Relationship Id="rId5" Type="http://schemas.openxmlformats.org/officeDocument/2006/relationships/image" Target="../media/image40.jpg"/><Relationship Id="rId15" Type="http://schemas.openxmlformats.org/officeDocument/2006/relationships/image" Target="../media/image50.jpeg"/><Relationship Id="rId10" Type="http://schemas.openxmlformats.org/officeDocument/2006/relationships/image" Target="../media/image45.WMF"/><Relationship Id="rId4" Type="http://schemas.openxmlformats.org/officeDocument/2006/relationships/image" Target="../media/image39.png"/><Relationship Id="rId9" Type="http://schemas.openxmlformats.org/officeDocument/2006/relationships/image" Target="../media/image44.jpg"/><Relationship Id="rId1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93.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90.xml"/><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18.xml"/><Relationship Id="rId1" Type="http://schemas.openxmlformats.org/officeDocument/2006/relationships/slideLayout" Target="../slideLayouts/slideLayout9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73.png"/><Relationship Id="rId3" Type="http://schemas.openxmlformats.org/officeDocument/2006/relationships/image" Target="../media/image65.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54.x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7.WMF"/><Relationship Id="rId10" Type="http://schemas.openxmlformats.org/officeDocument/2006/relationships/image" Target="../media/image71.jpg"/><Relationship Id="rId4" Type="http://schemas.openxmlformats.org/officeDocument/2006/relationships/image" Target="../media/image66.wmf"/><Relationship Id="rId9" Type="http://schemas.openxmlformats.org/officeDocument/2006/relationships/image" Target="../media/image70.WMF"/><Relationship Id="rId14" Type="http://schemas.openxmlformats.org/officeDocument/2006/relationships/image" Target="../media/image7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hyperlink" Target="http://www.hhs.gov/about/news/2016/01/05/"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iconfinder.com/icondetails/65067/128/130_icon" TargetMode="External"/><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hyperlink" Target="http://www.iconarchive.com/show/medico-icons-by-banzaitokyo/blood-icon.html" TargetMode="External"/><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ple_Tit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 y="-76200"/>
            <a:ext cx="9140307" cy="6858000"/>
          </a:xfrm>
          <a:prstGeom prst="rect">
            <a:avLst/>
          </a:prstGeom>
        </p:spPr>
      </p:pic>
      <p:sp>
        <p:nvSpPr>
          <p:cNvPr id="757763" name="Text Box 3"/>
          <p:cNvSpPr txBox="1">
            <a:spLocks noChangeArrowheads="1"/>
          </p:cNvSpPr>
          <p:nvPr/>
        </p:nvSpPr>
        <p:spPr bwMode="auto">
          <a:xfrm>
            <a:off x="87572" y="3276604"/>
            <a:ext cx="9140307" cy="3400931"/>
          </a:xfrm>
          <a:prstGeom prst="rect">
            <a:avLst/>
          </a:prstGeom>
          <a:noFill/>
          <a:ln w="9525">
            <a:noFill/>
            <a:miter lim="800000"/>
            <a:headEnd/>
            <a:tailEnd/>
          </a:ln>
          <a:effectLst/>
        </p:spPr>
        <p:txBody>
          <a:bodyPr wrap="square">
            <a:spAutoFit/>
          </a:bodyPr>
          <a:lstStyle/>
          <a:p>
            <a:pPr marL="231775" indent="-231775" algn="ctr">
              <a:buClr>
                <a:schemeClr val="folHlink"/>
              </a:buClr>
              <a:buSzPct val="110000"/>
              <a:defRPr/>
            </a:pPr>
            <a:r>
              <a:rPr lang="en-US" sz="3600" dirty="0" smtClean="0">
                <a:solidFill>
                  <a:schemeClr val="bg2"/>
                </a:solidFill>
                <a:effectLst>
                  <a:outerShdw blurRad="38100" dist="38100" dir="2700000" algn="tl">
                    <a:srgbClr val="DDDDDD"/>
                  </a:outerShdw>
                </a:effectLst>
                <a:latin typeface="Century Gothic"/>
                <a:cs typeface="Century Gothic"/>
              </a:rPr>
              <a:t>Life’s Simple 7</a:t>
            </a:r>
            <a:endParaRPr lang="en-US" sz="3600" dirty="0">
              <a:solidFill>
                <a:schemeClr val="bg2"/>
              </a:solidFill>
              <a:effectLst>
                <a:outerShdw blurRad="38100" dist="38100" dir="2700000" algn="tl">
                  <a:srgbClr val="DDDDDD"/>
                </a:outerShdw>
              </a:effectLst>
              <a:latin typeface="Century Gothic"/>
              <a:cs typeface="Century Gothic"/>
            </a:endParaRPr>
          </a:p>
          <a:p>
            <a:pPr marL="231775" indent="-231775" algn="ctr">
              <a:buClr>
                <a:schemeClr val="folHlink"/>
              </a:buClr>
              <a:buSzPct val="110000"/>
              <a:defRPr/>
            </a:pPr>
            <a:r>
              <a:rPr lang="en-US" sz="2400" dirty="0" smtClean="0">
                <a:solidFill>
                  <a:schemeClr val="bg2"/>
                </a:solidFill>
                <a:effectLst>
                  <a:outerShdw blurRad="38100" dist="38100" dir="2700000" algn="tl">
                    <a:srgbClr val="DDDDDD"/>
                  </a:outerShdw>
                </a:effectLst>
                <a:latin typeface="Century Gothic" charset="0"/>
              </a:rPr>
              <a:t>RHP9&amp;10 Learning Collaborative</a:t>
            </a:r>
          </a:p>
          <a:p>
            <a:pPr marL="231775" indent="-231775" algn="ctr">
              <a:buClr>
                <a:schemeClr val="folHlink"/>
              </a:buClr>
              <a:buSzPct val="110000"/>
              <a:defRPr/>
            </a:pPr>
            <a:r>
              <a:rPr lang="en-US" sz="2400" dirty="0" smtClean="0">
                <a:solidFill>
                  <a:schemeClr val="bg2"/>
                </a:solidFill>
                <a:effectLst>
                  <a:outerShdw blurRad="38100" dist="38100" dir="2700000" algn="tl">
                    <a:srgbClr val="DDDDDD"/>
                  </a:outerShdw>
                </a:effectLst>
                <a:latin typeface="Century Gothic" charset="0"/>
              </a:rPr>
              <a:t>February 9, 2016</a:t>
            </a:r>
          </a:p>
          <a:p>
            <a:pPr marL="231775" indent="-231775" algn="ctr">
              <a:buClr>
                <a:schemeClr val="folHlink"/>
              </a:buClr>
              <a:buSzPct val="110000"/>
              <a:defRPr/>
            </a:pPr>
            <a:endParaRPr lang="en-US" sz="2400" dirty="0">
              <a:solidFill>
                <a:schemeClr val="bg2"/>
              </a:solidFill>
              <a:effectLst>
                <a:outerShdw blurRad="38100" dist="38100" dir="2700000" algn="tl">
                  <a:srgbClr val="DDDDDD"/>
                </a:outerShdw>
              </a:effectLst>
              <a:latin typeface="Century Gothic" charset="0"/>
            </a:endParaRPr>
          </a:p>
          <a:p>
            <a:pPr marL="231775" indent="-231775" algn="ctr">
              <a:spcBef>
                <a:spcPct val="45000"/>
              </a:spcBef>
              <a:buClr>
                <a:schemeClr val="folHlink"/>
              </a:buClr>
              <a:buSzPct val="110000"/>
              <a:defRPr/>
            </a:pPr>
            <a:r>
              <a:rPr lang="en-US" dirty="0">
                <a:solidFill>
                  <a:srgbClr val="000000"/>
                </a:solidFill>
                <a:latin typeface="Century Gothic" charset="0"/>
              </a:rPr>
              <a:t>Eduardo Sanchez, MD,MPH,FAAFP</a:t>
            </a:r>
          </a:p>
          <a:p>
            <a:pPr marL="231775" indent="-231775" algn="ctr">
              <a:spcBef>
                <a:spcPct val="45000"/>
              </a:spcBef>
              <a:buClr>
                <a:schemeClr val="folHlink"/>
              </a:buClr>
              <a:buSzPct val="110000"/>
              <a:defRPr/>
            </a:pPr>
            <a:r>
              <a:rPr lang="en-US" dirty="0">
                <a:solidFill>
                  <a:srgbClr val="000000"/>
                </a:solidFill>
                <a:latin typeface="Century Gothic" charset="0"/>
              </a:rPr>
              <a:t>Chief Medical Officer for Prevention</a:t>
            </a:r>
          </a:p>
          <a:p>
            <a:pPr marL="231775" indent="-231775" algn="ctr">
              <a:spcBef>
                <a:spcPct val="45000"/>
              </a:spcBef>
              <a:buClr>
                <a:schemeClr val="folHlink"/>
              </a:buClr>
              <a:buSzPct val="110000"/>
              <a:defRPr/>
            </a:pPr>
            <a:r>
              <a:rPr lang="en-US" dirty="0">
                <a:solidFill>
                  <a:srgbClr val="000000"/>
                </a:solidFill>
                <a:latin typeface="Century Gothic" charset="0"/>
              </a:rPr>
              <a:t>American Heart Association</a:t>
            </a:r>
          </a:p>
          <a:p>
            <a:pPr marL="231775" indent="-231775" algn="ctr">
              <a:buClr>
                <a:schemeClr val="folHlink"/>
              </a:buClr>
              <a:buSzPct val="110000"/>
              <a:defRPr/>
            </a:pPr>
            <a:endParaRPr lang="en-US" dirty="0">
              <a:solidFill>
                <a:schemeClr val="bg2"/>
              </a:solidFill>
              <a:effectLst>
                <a:outerShdw blurRad="38100" dist="38100" dir="2700000" algn="tl">
                  <a:srgbClr val="DDDDDD"/>
                </a:outerShdw>
              </a:effectLst>
              <a:latin typeface="Century Gothic"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2590"/>
            <a:ext cx="849312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defTabSz="414726" eaLnBrk="1">
              <a:lnSpc>
                <a:spcPct val="93000"/>
              </a:lnSpc>
              <a:buClr>
                <a:srgbClr val="000000"/>
              </a:buClr>
              <a:buSzPct val="45000"/>
              <a:defRPr/>
            </a:pPr>
            <a:r>
              <a:rPr lang="en-GB" sz="1451">
                <a:latin typeface="Arial" panose="020B0604020202020204" pitchFamily="34" charset="0"/>
              </a:rPr>
              <a:t>Age-standardized prevalence estimates of US adults aged ≥20 years meeting different numbers of criteria for ideal cardiovascular health, overall and in selected race subgroups from National Health and Nutrition Examination Survey 2009 to 2010.</a:t>
            </a:r>
          </a:p>
        </p:txBody>
      </p:sp>
      <p:pic>
        <p:nvPicPr>
          <p:cNvPr id="849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6224592"/>
            <a:ext cx="1260475" cy="509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76" y="979492"/>
            <a:ext cx="7135813"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06479" y="5972179"/>
            <a:ext cx="3917951"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defTabSz="414726" eaLnBrk="1">
              <a:lnSpc>
                <a:spcPct val="93000"/>
              </a:lnSpc>
              <a:buClr>
                <a:srgbClr val="000000"/>
              </a:buClr>
              <a:buSzPct val="45000"/>
              <a:defRPr/>
            </a:pPr>
            <a:r>
              <a:rPr lang="en-GB" sz="1089">
                <a:latin typeface="Arial" panose="020B0604020202020204" pitchFamily="34" charset="0"/>
              </a:rPr>
              <a:t>Go A S et al.</a:t>
            </a:r>
            <a:r>
              <a:rPr lang="en-GB" sz="1089" i="1">
                <a:latin typeface="Arial" panose="020B0604020202020204" pitchFamily="34" charset="0"/>
              </a:rPr>
              <a:t> Circulation</a:t>
            </a:r>
            <a:r>
              <a:rPr lang="en-GB" sz="1089">
                <a:latin typeface="Arial" panose="020B0604020202020204" pitchFamily="34" charset="0"/>
              </a:rPr>
              <a:t>. 2014;129:e28-e292</a:t>
            </a:r>
          </a:p>
        </p:txBody>
      </p:sp>
      <p:sp>
        <p:nvSpPr>
          <p:cNvPr id="3077" name="Text Box 5"/>
          <p:cNvSpPr txBox="1">
            <a:spLocks noChangeArrowheads="1"/>
          </p:cNvSpPr>
          <p:nvPr/>
        </p:nvSpPr>
        <p:spPr bwMode="auto">
          <a:xfrm>
            <a:off x="5419730" y="6613529"/>
            <a:ext cx="3624263"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defTabSz="414726" eaLnBrk="1">
              <a:lnSpc>
                <a:spcPct val="93000"/>
              </a:lnSpc>
              <a:buClr>
                <a:srgbClr val="000000"/>
              </a:buClr>
              <a:buSzPct val="45000"/>
              <a:defRPr/>
            </a:pPr>
            <a:r>
              <a:rPr lang="en-GB" sz="907" b="0">
                <a:latin typeface="Arial" panose="020B0604020202020204" pitchFamily="34" charset="0"/>
              </a:rPr>
              <a:t>Copyright © American Heart Association, Inc. All rights reserved.</a:t>
            </a:r>
          </a:p>
        </p:txBody>
      </p:sp>
    </p:spTree>
    <p:extLst>
      <p:ext uri="{BB962C8B-B14F-4D97-AF65-F5344CB8AC3E}">
        <p14:creationId xmlns:p14="http://schemas.microsoft.com/office/powerpoint/2010/main" val="1875658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522517" y="1733268"/>
          <a:ext cx="8327571" cy="382987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130 icon">
            <a:hlinkClick r:id="rId4" tooltip="130 ico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261" y="5644851"/>
            <a:ext cx="400051" cy="4147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icons.iconarchive.com/icons/banzaitokyo/medico/64/blood-pressure-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801" y="5689201"/>
            <a:ext cx="392907" cy="3929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blood ico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5995" y="5680297"/>
            <a:ext cx="401348" cy="4013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mages.all-free-download.com/images/graphiclarge/food_and_drinks_clip_art_139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73461" y="5743577"/>
            <a:ext cx="325737" cy="3257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http://cdn1.iconfinder.com/data/icons/nounproject/512/24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53049" y="5729655"/>
            <a:ext cx="327371" cy="3273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abet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8957" y="5691826"/>
            <a:ext cx="391609" cy="391609"/>
          </a:xfrm>
          <a:prstGeom prst="rect">
            <a:avLst/>
          </a:prstGeom>
          <a:solidFill>
            <a:srgbClr val="FF0000"/>
          </a:solidFill>
          <a:extLst/>
        </p:spPr>
      </p:pic>
      <p:pic>
        <p:nvPicPr>
          <p:cNvPr id="12" name="Picture 2" descr="http://www.fitnessforweightloss.com/images/scale-ico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3949" y="5668477"/>
            <a:ext cx="378643" cy="3786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179057" y="5743575"/>
            <a:ext cx="1730319" cy="13739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750" b="0" dirty="0">
                <a:solidFill>
                  <a:prstClr val="white">
                    <a:lumMod val="50000"/>
                  </a:prstClr>
                </a:solidFill>
              </a:rPr>
              <a:t>BRFSS 2011-2012</a:t>
            </a:r>
          </a:p>
        </p:txBody>
      </p:sp>
      <p:sp>
        <p:nvSpPr>
          <p:cNvPr id="3" name="Title 2"/>
          <p:cNvSpPr>
            <a:spLocks noGrp="1"/>
          </p:cNvSpPr>
          <p:nvPr>
            <p:ph type="ctrTitle" idx="4294967295"/>
          </p:nvPr>
        </p:nvSpPr>
        <p:spPr>
          <a:xfrm>
            <a:off x="684581" y="364384"/>
            <a:ext cx="7876915" cy="1068019"/>
          </a:xfrm>
        </p:spPr>
        <p:txBody>
          <a:bodyPr>
            <a:normAutofit/>
          </a:bodyPr>
          <a:lstStyle/>
          <a:p>
            <a:pPr>
              <a:defRPr/>
            </a:pPr>
            <a:r>
              <a:rPr lang="en-US" b="0" dirty="0" smtClean="0">
                <a:solidFill>
                  <a:schemeClr val="tx1"/>
                </a:solidFill>
                <a:effectLst/>
                <a:latin typeface="Calibri" pitchFamily="34" charset="0"/>
                <a:ea typeface="+mj-ea"/>
                <a:cs typeface="Calibri" pitchFamily="34" charset="0"/>
              </a:rPr>
              <a:t>Simple 7 Prevalence </a:t>
            </a:r>
            <a:r>
              <a:rPr lang="en-US" b="0" dirty="0">
                <a:solidFill>
                  <a:schemeClr val="tx1"/>
                </a:solidFill>
                <a:effectLst/>
                <a:latin typeface="Calibri" pitchFamily="34" charset="0"/>
                <a:ea typeface="+mj-ea"/>
                <a:cs typeface="Calibri" pitchFamily="34" charset="0"/>
              </a:rPr>
              <a:t>in </a:t>
            </a:r>
            <a:r>
              <a:rPr lang="en-US" b="0" dirty="0" smtClean="0">
                <a:solidFill>
                  <a:schemeClr val="tx1"/>
                </a:solidFill>
                <a:effectLst/>
                <a:latin typeface="Calibri" pitchFamily="34" charset="0"/>
                <a:ea typeface="+mj-ea"/>
                <a:cs typeface="Calibri" pitchFamily="34" charset="0"/>
              </a:rPr>
              <a:t>Adults: Dallas, TX</a:t>
            </a:r>
            <a:endParaRPr lang="en-US" b="0" dirty="0">
              <a:solidFill>
                <a:schemeClr val="tx1"/>
              </a:solidFill>
              <a:effectLst/>
              <a:latin typeface="Calibri" pitchFamily="34" charset="0"/>
              <a:ea typeface="+mj-ea"/>
              <a:cs typeface="Calibri" pitchFamily="34" charset="0"/>
            </a:endParaRPr>
          </a:p>
        </p:txBody>
      </p:sp>
      <p:sp>
        <p:nvSpPr>
          <p:cNvPr id="2" name="Rectangle 1"/>
          <p:cNvSpPr/>
          <p:nvPr/>
        </p:nvSpPr>
        <p:spPr>
          <a:xfrm>
            <a:off x="3544487" y="1927492"/>
            <a:ext cx="1078552" cy="507831"/>
          </a:xfrm>
          <a:prstGeom prst="rect">
            <a:avLst/>
          </a:prstGeom>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Percent of Adults with &lt;150 min of </a:t>
            </a:r>
            <a:r>
              <a:rPr lang="en-US" sz="900" dirty="0" smtClean="0">
                <a:solidFill>
                  <a:prstClr val="black"/>
                </a:solidFill>
                <a:latin typeface="Calibri" panose="020F0502020204030204"/>
              </a:rPr>
              <a:t>MVPA </a:t>
            </a:r>
            <a:r>
              <a:rPr lang="en-US" sz="900" dirty="0">
                <a:solidFill>
                  <a:prstClr val="black"/>
                </a:solidFill>
                <a:latin typeface="Calibri" panose="020F0502020204030204"/>
              </a:rPr>
              <a:t>/ Week</a:t>
            </a:r>
          </a:p>
        </p:txBody>
      </p:sp>
      <p:sp>
        <p:nvSpPr>
          <p:cNvPr id="4" name="Rectangle 3"/>
          <p:cNvSpPr/>
          <p:nvPr/>
        </p:nvSpPr>
        <p:spPr>
          <a:xfrm>
            <a:off x="4376480" y="1447433"/>
            <a:ext cx="1648285" cy="507831"/>
          </a:xfrm>
          <a:prstGeom prst="rect">
            <a:avLst/>
          </a:prstGeom>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Percent of Adults with Inadequate Fruit / Veggie Consumption</a:t>
            </a:r>
            <a:endParaRPr lang="en-US" sz="900" b="0" dirty="0">
              <a:solidFill>
                <a:prstClr val="black"/>
              </a:solidFill>
              <a:latin typeface="Calibri" panose="020F0502020204030204"/>
            </a:endParaRPr>
          </a:p>
        </p:txBody>
      </p:sp>
      <p:sp>
        <p:nvSpPr>
          <p:cNvPr id="6" name="Rectangle 5"/>
          <p:cNvSpPr/>
          <p:nvPr/>
        </p:nvSpPr>
        <p:spPr>
          <a:xfrm>
            <a:off x="5693179" y="2065995"/>
            <a:ext cx="1007727" cy="507831"/>
          </a:xfrm>
          <a:prstGeom prst="rect">
            <a:avLst/>
          </a:prstGeom>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Percent Adults with High Cholesterol</a:t>
            </a:r>
            <a:endParaRPr lang="en-US" sz="900" b="0" dirty="0">
              <a:solidFill>
                <a:prstClr val="black"/>
              </a:solidFill>
              <a:latin typeface="Calibri" panose="020F0502020204030204"/>
            </a:endParaRPr>
          </a:p>
        </p:txBody>
      </p:sp>
      <p:sp>
        <p:nvSpPr>
          <p:cNvPr id="15" name="Rectangle 14"/>
          <p:cNvSpPr/>
          <p:nvPr/>
        </p:nvSpPr>
        <p:spPr>
          <a:xfrm>
            <a:off x="6741809" y="2429815"/>
            <a:ext cx="1029233" cy="507831"/>
          </a:xfrm>
          <a:prstGeom prst="rect">
            <a:avLst/>
          </a:prstGeom>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Percent Adults told to have High Blood Pressure</a:t>
            </a:r>
            <a:endParaRPr lang="en-US" sz="900" b="0" dirty="0">
              <a:solidFill>
                <a:prstClr val="black"/>
              </a:solidFill>
              <a:latin typeface="Calibri" panose="020F0502020204030204"/>
            </a:endParaRPr>
          </a:p>
        </p:txBody>
      </p:sp>
      <p:sp>
        <p:nvSpPr>
          <p:cNvPr id="16" name="TextBox 15"/>
          <p:cNvSpPr txBox="1"/>
          <p:nvPr/>
        </p:nvSpPr>
        <p:spPr>
          <a:xfrm>
            <a:off x="7918423" y="2723401"/>
            <a:ext cx="828872" cy="646331"/>
          </a:xfrm>
          <a:prstGeom prst="rect">
            <a:avLst/>
          </a:prstGeom>
          <a:noFill/>
        </p:spPr>
        <p:txBody>
          <a:bodyPr wrap="square" rtlCol="0">
            <a:spAutoFit/>
          </a:bodyPr>
          <a:lstStyle/>
          <a:p>
            <a:pPr defTabSz="685800" eaLnBrk="1" fontAlgn="auto" hangingPunct="1">
              <a:spcBef>
                <a:spcPts val="0"/>
              </a:spcBef>
              <a:spcAft>
                <a:spcPts val="0"/>
              </a:spcAft>
            </a:pPr>
            <a:r>
              <a:rPr lang="en-US" sz="900" dirty="0">
                <a:solidFill>
                  <a:prstClr val="black"/>
                </a:solidFill>
                <a:latin typeface="Calibri" panose="020F0502020204030204"/>
              </a:rPr>
              <a:t>Percent Adults with Diagnosed Diabetes</a:t>
            </a:r>
            <a:endParaRPr lang="en-US" sz="900" b="0" dirty="0">
              <a:solidFill>
                <a:prstClr val="black"/>
              </a:solidFill>
              <a:latin typeface="Calibri" panose="020F0502020204030204"/>
            </a:endParaRPr>
          </a:p>
        </p:txBody>
      </p:sp>
      <p:sp>
        <p:nvSpPr>
          <p:cNvPr id="17" name="Rectangle 16"/>
          <p:cNvSpPr/>
          <p:nvPr/>
        </p:nvSpPr>
        <p:spPr>
          <a:xfrm>
            <a:off x="2482613" y="2429820"/>
            <a:ext cx="1059952" cy="507831"/>
          </a:xfrm>
          <a:prstGeom prst="rect">
            <a:avLst/>
          </a:prstGeom>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Percent Adults with BMI &gt; 30.0 (Obese)</a:t>
            </a:r>
            <a:endParaRPr lang="en-US" sz="900" b="0" dirty="0">
              <a:solidFill>
                <a:prstClr val="black"/>
              </a:solidFill>
              <a:latin typeface="Calibri" panose="020F0502020204030204"/>
            </a:endParaRPr>
          </a:p>
        </p:txBody>
      </p:sp>
      <p:sp>
        <p:nvSpPr>
          <p:cNvPr id="18" name="Rectangle 17"/>
          <p:cNvSpPr/>
          <p:nvPr/>
        </p:nvSpPr>
        <p:spPr>
          <a:xfrm>
            <a:off x="1488332" y="2792655"/>
            <a:ext cx="898069" cy="507831"/>
          </a:xfrm>
          <a:prstGeom prst="rect">
            <a:avLst/>
          </a:prstGeom>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Percent Adults Smoking Cigarettes</a:t>
            </a:r>
            <a:endParaRPr lang="en-US" sz="900" b="0" dirty="0">
              <a:solidFill>
                <a:prstClr val="black"/>
              </a:solidFill>
              <a:latin typeface="Calibri" panose="020F0502020204030204"/>
            </a:endParaRPr>
          </a:p>
        </p:txBody>
      </p:sp>
      <p:sp>
        <p:nvSpPr>
          <p:cNvPr id="20" name="TextBox 19"/>
          <p:cNvSpPr txBox="1"/>
          <p:nvPr/>
        </p:nvSpPr>
        <p:spPr>
          <a:xfrm>
            <a:off x="381003" y="6400800"/>
            <a:ext cx="2365852" cy="230832"/>
          </a:xfrm>
          <a:prstGeom prst="rect">
            <a:avLst/>
          </a:prstGeom>
          <a:noFill/>
        </p:spPr>
        <p:txBody>
          <a:bodyPr wrap="none" rtlCol="0">
            <a:spAutoFit/>
          </a:bodyPr>
          <a:lstStyle/>
          <a:p>
            <a:r>
              <a:rPr lang="en-US" sz="900" b="0" dirty="0" smtClean="0">
                <a:latin typeface="Calibri" panose="020F0502020204030204" pitchFamily="34" charset="0"/>
              </a:rPr>
              <a:t>MVPA – moderate to vigorous physical activity</a:t>
            </a:r>
            <a:endParaRPr lang="en-US" sz="900" b="0" dirty="0">
              <a:latin typeface="Calibri" panose="020F0502020204030204" pitchFamily="34" charset="0"/>
            </a:endParaRPr>
          </a:p>
        </p:txBody>
      </p:sp>
    </p:spTree>
    <p:extLst>
      <p:ext uri="{BB962C8B-B14F-4D97-AF65-F5344CB8AC3E}">
        <p14:creationId xmlns:p14="http://schemas.microsoft.com/office/powerpoint/2010/main" val="3158422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lvl="0" algn="ctr">
              <a:lnSpc>
                <a:spcPct val="90000"/>
              </a:lnSpc>
              <a:spcBef>
                <a:spcPct val="20000"/>
              </a:spcBef>
            </a:pPr>
            <a:r>
              <a:rPr lang="en-US" sz="8000" b="0" dirty="0">
                <a:solidFill>
                  <a:srgbClr val="E10202"/>
                </a:solidFill>
                <a:ea typeface="+mn-ea"/>
                <a:cs typeface="+mn-cs"/>
              </a:rPr>
              <a:t>Health of Texas</a:t>
            </a:r>
          </a:p>
        </p:txBody>
      </p:sp>
      <p:sp>
        <p:nvSpPr>
          <p:cNvPr id="3" name="Subtitle 2"/>
          <p:cNvSpPr>
            <a:spLocks noGrp="1"/>
          </p:cNvSpPr>
          <p:nvPr>
            <p:ph type="subTitle" idx="10"/>
          </p:nvPr>
        </p:nvSpPr>
        <p:spPr/>
        <p:txBody>
          <a:bodyPr/>
          <a:lstStyle/>
          <a:p>
            <a:endParaRPr lang="en-US"/>
          </a:p>
        </p:txBody>
      </p:sp>
      <p:sp>
        <p:nvSpPr>
          <p:cNvPr id="2" name="Content Placeholder 1"/>
          <p:cNvSpPr>
            <a:spLocks noGrp="1"/>
          </p:cNvSpPr>
          <p:nvPr>
            <p:ph idx="1"/>
          </p:nvPr>
        </p:nvSpPr>
        <p:spPr/>
        <p:txBody>
          <a:bodyPr/>
          <a:lstStyle/>
          <a:p>
            <a:pPr marL="0" indent="0">
              <a:buNone/>
            </a:pPr>
            <a:r>
              <a:rPr lang="en-US" dirty="0" smtClean="0"/>
              <a:t>RHP 9</a:t>
            </a:r>
          </a:p>
          <a:p>
            <a:r>
              <a:rPr lang="en-US" dirty="0" smtClean="0"/>
              <a:t>Dallas</a:t>
            </a:r>
          </a:p>
          <a:p>
            <a:r>
              <a:rPr lang="en-US" dirty="0" smtClean="0"/>
              <a:t>Denton</a:t>
            </a:r>
          </a:p>
          <a:p>
            <a:r>
              <a:rPr lang="en-US" dirty="0" smtClean="0"/>
              <a:t>Kaufman</a:t>
            </a:r>
          </a:p>
        </p:txBody>
      </p:sp>
      <p:sp>
        <p:nvSpPr>
          <p:cNvPr id="4" name="Content Placeholder 3"/>
          <p:cNvSpPr>
            <a:spLocks noGrp="1"/>
          </p:cNvSpPr>
          <p:nvPr>
            <p:ph idx="14"/>
          </p:nvPr>
        </p:nvSpPr>
        <p:spPr/>
        <p:txBody>
          <a:bodyPr/>
          <a:lstStyle/>
          <a:p>
            <a:pPr marL="0" indent="0">
              <a:buNone/>
            </a:pPr>
            <a:r>
              <a:rPr lang="en-US" dirty="0"/>
              <a:t>RHP </a:t>
            </a:r>
            <a:r>
              <a:rPr lang="en-US" dirty="0" smtClean="0"/>
              <a:t>10</a:t>
            </a:r>
            <a:endParaRPr lang="en-US" dirty="0"/>
          </a:p>
          <a:p>
            <a:r>
              <a:rPr lang="en-US" dirty="0" smtClean="0"/>
              <a:t>Ellis</a:t>
            </a:r>
          </a:p>
          <a:p>
            <a:r>
              <a:rPr lang="en-US" dirty="0" smtClean="0"/>
              <a:t>Erath</a:t>
            </a:r>
          </a:p>
          <a:p>
            <a:r>
              <a:rPr lang="en-US" dirty="0" smtClean="0"/>
              <a:t>Hood</a:t>
            </a:r>
          </a:p>
          <a:p>
            <a:r>
              <a:rPr lang="en-US" dirty="0" smtClean="0"/>
              <a:t>Johnson</a:t>
            </a:r>
          </a:p>
          <a:p>
            <a:r>
              <a:rPr lang="en-US" dirty="0" smtClean="0"/>
              <a:t>Navarro</a:t>
            </a:r>
          </a:p>
          <a:p>
            <a:r>
              <a:rPr lang="en-US" dirty="0" smtClean="0"/>
              <a:t>Parker</a:t>
            </a:r>
          </a:p>
          <a:p>
            <a:r>
              <a:rPr lang="en-US" dirty="0" smtClean="0"/>
              <a:t>Somervell</a:t>
            </a:r>
          </a:p>
          <a:p>
            <a:r>
              <a:rPr lang="en-US" dirty="0" smtClean="0"/>
              <a:t>Tarrant</a:t>
            </a:r>
          </a:p>
          <a:p>
            <a:r>
              <a:rPr lang="en-US" dirty="0" smtClean="0"/>
              <a:t>Wise</a:t>
            </a:r>
            <a:endParaRPr lang="en-US" dirty="0"/>
          </a:p>
        </p:txBody>
      </p:sp>
    </p:spTree>
    <p:extLst>
      <p:ext uri="{BB962C8B-B14F-4D97-AF65-F5344CB8AC3E}">
        <p14:creationId xmlns:p14="http://schemas.microsoft.com/office/powerpoint/2010/main" val="760514719"/>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Exploding costs</a:t>
            </a:r>
          </a:p>
          <a:p>
            <a:r>
              <a:rPr lang="en-US" dirty="0" smtClean="0"/>
              <a:t>Highest rate of uninsured</a:t>
            </a:r>
          </a:p>
          <a:p>
            <a:r>
              <a:rPr lang="en-US" dirty="0" smtClean="0"/>
              <a:t>Rapid population growth</a:t>
            </a:r>
          </a:p>
          <a:p>
            <a:r>
              <a:rPr lang="en-US" dirty="0" smtClean="0"/>
              <a:t>Low immunization rates</a:t>
            </a:r>
          </a:p>
          <a:p>
            <a:r>
              <a:rPr lang="en-US" dirty="0" smtClean="0"/>
              <a:t>Threat of bioterrorism</a:t>
            </a:r>
          </a:p>
          <a:p>
            <a:r>
              <a:rPr lang="en-US" dirty="0" smtClean="0"/>
              <a:t>An epidemic of obesity</a:t>
            </a:r>
          </a:p>
          <a:p>
            <a:r>
              <a:rPr lang="en-US" dirty="0" smtClean="0"/>
              <a:t>Challenges of border region</a:t>
            </a:r>
          </a:p>
          <a:p>
            <a:r>
              <a:rPr lang="en-US" dirty="0" smtClean="0"/>
              <a:t>Sharp health disparities</a:t>
            </a:r>
          </a:p>
          <a:p>
            <a:r>
              <a:rPr lang="en-US" dirty="0" smtClean="0"/>
              <a:t>Mental health challenges</a:t>
            </a:r>
          </a:p>
          <a:p>
            <a:r>
              <a:rPr lang="en-US" dirty="0" smtClean="0"/>
              <a:t>Substance abuse challenges</a:t>
            </a:r>
            <a:endParaRPr lang="en-US" dirty="0"/>
          </a:p>
        </p:txBody>
      </p:sp>
      <p:sp>
        <p:nvSpPr>
          <p:cNvPr id="3" name="Title 2"/>
          <p:cNvSpPr>
            <a:spLocks noGrp="1"/>
          </p:cNvSpPr>
          <p:nvPr>
            <p:ph type="ctrTitle"/>
          </p:nvPr>
        </p:nvSpPr>
        <p:spPr/>
        <p:txBody>
          <a:bodyPr/>
          <a:lstStyle/>
          <a:p>
            <a:r>
              <a:rPr lang="en-US" b="0" dirty="0" smtClean="0"/>
              <a:t>Texas Public Health Challenges (2005)</a:t>
            </a:r>
            <a:endParaRPr lang="en-US" b="0" dirty="0"/>
          </a:p>
        </p:txBody>
      </p:sp>
      <p:sp>
        <p:nvSpPr>
          <p:cNvPr id="4" name="Subtitle 3"/>
          <p:cNvSpPr>
            <a:spLocks noGrp="1"/>
          </p:cNvSpPr>
          <p:nvPr>
            <p:ph type="subTitle" idx="10"/>
          </p:nvPr>
        </p:nvSpPr>
        <p:spPr/>
        <p:txBody>
          <a:bodyPr/>
          <a:lstStyle/>
          <a:p>
            <a:endParaRPr lang="en-US"/>
          </a:p>
        </p:txBody>
      </p:sp>
    </p:spTree>
    <p:extLst>
      <p:ext uri="{BB962C8B-B14F-4D97-AF65-F5344CB8AC3E}">
        <p14:creationId xmlns:p14="http://schemas.microsoft.com/office/powerpoint/2010/main" val="3037345114"/>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4000" dirty="0" smtClean="0"/>
              <a:t>It’s like déjà vu all over again.</a:t>
            </a:r>
          </a:p>
          <a:p>
            <a:pPr marL="0" indent="0" algn="ctr">
              <a:buNone/>
            </a:pPr>
            <a:endParaRPr lang="en-US" sz="4000" dirty="0"/>
          </a:p>
          <a:p>
            <a:pPr marL="0" indent="0" algn="ctr">
              <a:buNone/>
            </a:pPr>
            <a:r>
              <a:rPr lang="en-US" sz="4000" dirty="0" smtClean="0"/>
              <a:t>-</a:t>
            </a:r>
            <a:r>
              <a:rPr lang="en-US" sz="3200" dirty="0" smtClean="0"/>
              <a:t>Yogi Berra</a:t>
            </a:r>
            <a:endParaRPr lang="en-US" sz="3200" dirty="0"/>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0"/>
          </p:nvPr>
        </p:nvSpPr>
        <p:spPr/>
        <p:txBody>
          <a:bodyPr/>
          <a:lstStyle/>
          <a:p>
            <a:endParaRPr lang="en-US"/>
          </a:p>
        </p:txBody>
      </p:sp>
    </p:spTree>
    <p:extLst>
      <p:ext uri="{BB962C8B-B14F-4D97-AF65-F5344CB8AC3E}">
        <p14:creationId xmlns:p14="http://schemas.microsoft.com/office/powerpoint/2010/main" val="246037696"/>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Exploding costs</a:t>
            </a:r>
          </a:p>
          <a:p>
            <a:r>
              <a:rPr lang="en-US" dirty="0" smtClean="0"/>
              <a:t>Highest rate of uninsured</a:t>
            </a:r>
          </a:p>
          <a:p>
            <a:r>
              <a:rPr lang="en-US" dirty="0" smtClean="0"/>
              <a:t>Rapid population growth</a:t>
            </a:r>
          </a:p>
          <a:p>
            <a:r>
              <a:rPr lang="en-US" dirty="0" smtClean="0"/>
              <a:t>Better </a:t>
            </a:r>
            <a:r>
              <a:rPr lang="en-US" strike="sngStrike" dirty="0" smtClean="0"/>
              <a:t>Low</a:t>
            </a:r>
            <a:r>
              <a:rPr lang="en-US" dirty="0" smtClean="0"/>
              <a:t> immunization rates</a:t>
            </a:r>
          </a:p>
          <a:p>
            <a:r>
              <a:rPr lang="en-US" dirty="0" smtClean="0"/>
              <a:t>Threat of </a:t>
            </a:r>
            <a:r>
              <a:rPr lang="en-US" strike="sngStrike" dirty="0" smtClean="0"/>
              <a:t>bioterrorism </a:t>
            </a:r>
            <a:r>
              <a:rPr lang="en-US" dirty="0" smtClean="0"/>
              <a:t>emerging infectious diseases and other public health challenges</a:t>
            </a:r>
          </a:p>
          <a:p>
            <a:r>
              <a:rPr lang="en-US" dirty="0" smtClean="0"/>
              <a:t>An epidemic of obesity</a:t>
            </a:r>
          </a:p>
          <a:p>
            <a:r>
              <a:rPr lang="en-US" dirty="0" smtClean="0"/>
              <a:t>Challenges of border region</a:t>
            </a:r>
          </a:p>
          <a:p>
            <a:r>
              <a:rPr lang="en-US" dirty="0" smtClean="0"/>
              <a:t>Persistent health disparities</a:t>
            </a:r>
          </a:p>
          <a:p>
            <a:r>
              <a:rPr lang="en-US" dirty="0" smtClean="0"/>
              <a:t>Mental health challenges</a:t>
            </a:r>
          </a:p>
          <a:p>
            <a:r>
              <a:rPr lang="en-US" dirty="0" smtClean="0"/>
              <a:t>Substance abuse challenges</a:t>
            </a:r>
            <a:endParaRPr lang="en-US" dirty="0"/>
          </a:p>
        </p:txBody>
      </p:sp>
      <p:sp>
        <p:nvSpPr>
          <p:cNvPr id="3" name="Title 2"/>
          <p:cNvSpPr>
            <a:spLocks noGrp="1"/>
          </p:cNvSpPr>
          <p:nvPr>
            <p:ph type="ctrTitle"/>
          </p:nvPr>
        </p:nvSpPr>
        <p:spPr/>
        <p:txBody>
          <a:bodyPr/>
          <a:lstStyle/>
          <a:p>
            <a:r>
              <a:rPr lang="en-US" b="0" dirty="0" smtClean="0"/>
              <a:t>Texas Public Health Challenges (2016)</a:t>
            </a:r>
            <a:endParaRPr lang="en-US" b="0" dirty="0"/>
          </a:p>
        </p:txBody>
      </p:sp>
      <p:sp>
        <p:nvSpPr>
          <p:cNvPr id="4" name="Subtitle 3"/>
          <p:cNvSpPr>
            <a:spLocks noGrp="1"/>
          </p:cNvSpPr>
          <p:nvPr>
            <p:ph type="subTitle" idx="10"/>
          </p:nvPr>
        </p:nvSpPr>
        <p:spPr/>
        <p:txBody>
          <a:bodyPr/>
          <a:lstStyle/>
          <a:p>
            <a:endParaRPr lang="en-US"/>
          </a:p>
        </p:txBody>
      </p:sp>
    </p:spTree>
    <p:extLst>
      <p:ext uri="{BB962C8B-B14F-4D97-AF65-F5344CB8AC3E}">
        <p14:creationId xmlns:p14="http://schemas.microsoft.com/office/powerpoint/2010/main" val="3466413818"/>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Healthcare Quality and Disparities Report 2014</a:t>
            </a:r>
            <a:endParaRPr lang="en-US" dirty="0"/>
          </a:p>
        </p:txBody>
      </p:sp>
      <p:sp>
        <p:nvSpPr>
          <p:cNvPr id="3" name="Content Placeholder 2"/>
          <p:cNvSpPr>
            <a:spLocks noGrp="1"/>
          </p:cNvSpPr>
          <p:nvPr>
            <p:ph idx="1"/>
          </p:nvPr>
        </p:nvSpPr>
        <p:spPr/>
        <p:txBody>
          <a:bodyPr/>
          <a:lstStyle/>
          <a:p>
            <a:endParaRPr lang="en-US" sz="2800" dirty="0" smtClean="0"/>
          </a:p>
          <a:p>
            <a:r>
              <a:rPr lang="en-US" sz="2800" dirty="0" smtClean="0"/>
              <a:t>Texas is a </a:t>
            </a:r>
            <a:r>
              <a:rPr lang="en-US" sz="2800" b="1" dirty="0" smtClean="0"/>
              <a:t>weak</a:t>
            </a:r>
            <a:r>
              <a:rPr lang="en-US" sz="2800" dirty="0" smtClean="0"/>
              <a:t> performer in its balance of below average, average, and above average measures compared to all states. (continuum – very weak, weak, average, strong, very strong)</a:t>
            </a:r>
          </a:p>
          <a:p>
            <a:pPr lvl="1"/>
            <a:r>
              <a:rPr lang="en-US" sz="2400" dirty="0" smtClean="0"/>
              <a:t>Texas is 3</a:t>
            </a:r>
            <a:r>
              <a:rPr lang="en-US" sz="2400" baseline="30000" dirty="0" smtClean="0"/>
              <a:t>rd</a:t>
            </a:r>
            <a:r>
              <a:rPr lang="en-US" sz="2400" dirty="0" smtClean="0"/>
              <a:t> from last.</a:t>
            </a:r>
          </a:p>
          <a:p>
            <a:pPr lvl="1"/>
            <a:r>
              <a:rPr lang="en-US" sz="2400" dirty="0" smtClean="0"/>
              <a:t>Healthy living – weak</a:t>
            </a:r>
          </a:p>
          <a:p>
            <a:pPr lvl="1"/>
            <a:r>
              <a:rPr lang="en-US" sz="2400" dirty="0" smtClean="0"/>
              <a:t>Diabetes – very week</a:t>
            </a:r>
          </a:p>
          <a:p>
            <a:pPr lvl="1"/>
            <a:r>
              <a:rPr lang="en-US" sz="2400" dirty="0" smtClean="0"/>
              <a:t>Prevention – weak</a:t>
            </a:r>
          </a:p>
          <a:p>
            <a:pPr lvl="1"/>
            <a:r>
              <a:rPr lang="en-US" sz="2400" dirty="0" smtClean="0"/>
              <a:t>Chronic – at intersection of very weak and weak</a:t>
            </a:r>
            <a:endParaRPr lang="en-US" sz="1600" dirty="0" smtClean="0"/>
          </a:p>
          <a:p>
            <a:pPr lvl="2"/>
            <a:endParaRPr lang="en-US" sz="2000" dirty="0"/>
          </a:p>
        </p:txBody>
      </p:sp>
      <p:sp>
        <p:nvSpPr>
          <p:cNvPr id="4" name="TextBox 3"/>
          <p:cNvSpPr txBox="1"/>
          <p:nvPr/>
        </p:nvSpPr>
        <p:spPr>
          <a:xfrm>
            <a:off x="10479" y="6431285"/>
            <a:ext cx="5171124" cy="246221"/>
          </a:xfrm>
          <a:prstGeom prst="rect">
            <a:avLst/>
          </a:prstGeom>
          <a:noFill/>
        </p:spPr>
        <p:txBody>
          <a:bodyPr vert="horz" wrap="square" rtlCol="0">
            <a:spAutoFit/>
          </a:bodyPr>
          <a:lstStyle/>
          <a:p>
            <a:r>
              <a:rPr lang="en-US" sz="1000" dirty="0" err="1" smtClean="0">
                <a:solidFill>
                  <a:prstClr val="black"/>
                </a:solidFill>
              </a:rPr>
              <a:t>Ahrq.gov</a:t>
            </a:r>
            <a:endParaRPr lang="en-US" sz="1000" dirty="0">
              <a:solidFill>
                <a:prstClr val="black"/>
              </a:solidFill>
            </a:endParaRPr>
          </a:p>
        </p:txBody>
      </p:sp>
    </p:spTree>
    <p:extLst>
      <p:ext uri="{BB962C8B-B14F-4D97-AF65-F5344CB8AC3E}">
        <p14:creationId xmlns:p14="http://schemas.microsoft.com/office/powerpoint/2010/main" val="377259180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Healthcare Quality and Disparities Report 2014</a:t>
            </a:r>
            <a:endParaRPr lang="en-US" dirty="0"/>
          </a:p>
        </p:txBody>
      </p:sp>
      <p:sp>
        <p:nvSpPr>
          <p:cNvPr id="3" name="Content Placeholder 2"/>
          <p:cNvSpPr>
            <a:spLocks noGrp="1"/>
          </p:cNvSpPr>
          <p:nvPr>
            <p:ph idx="1"/>
          </p:nvPr>
        </p:nvSpPr>
        <p:spPr/>
        <p:txBody>
          <a:bodyPr/>
          <a:lstStyle/>
          <a:p>
            <a:pPr marL="0" indent="0">
              <a:buNone/>
            </a:pPr>
            <a:endParaRPr lang="en-US" sz="2800" dirty="0" smtClean="0"/>
          </a:p>
          <a:p>
            <a:pPr marL="0" indent="0">
              <a:buNone/>
            </a:pPr>
            <a:r>
              <a:rPr lang="en-US" sz="2800" dirty="0" smtClean="0"/>
              <a:t>Texas</a:t>
            </a:r>
          </a:p>
          <a:p>
            <a:r>
              <a:rPr lang="en-US" sz="2800" dirty="0" smtClean="0"/>
              <a:t>Strongest measures</a:t>
            </a:r>
          </a:p>
          <a:p>
            <a:pPr lvl="1"/>
            <a:r>
              <a:rPr lang="en-US" sz="2000" dirty="0" smtClean="0"/>
              <a:t>3 of 5 related to vaccinations in 13 to 17 year olds</a:t>
            </a:r>
          </a:p>
          <a:p>
            <a:r>
              <a:rPr lang="en-US" sz="2800" dirty="0" smtClean="0"/>
              <a:t>Weakest </a:t>
            </a:r>
            <a:r>
              <a:rPr lang="en-US" sz="2800" dirty="0"/>
              <a:t>measures</a:t>
            </a:r>
          </a:p>
          <a:p>
            <a:pPr lvl="1"/>
            <a:r>
              <a:rPr lang="en-US" sz="2000" dirty="0" smtClean="0"/>
              <a:t>ESRD due to diabetes per 1,000,000</a:t>
            </a:r>
          </a:p>
          <a:p>
            <a:pPr lvl="1"/>
            <a:r>
              <a:rPr lang="en-US" sz="2000" dirty="0" smtClean="0"/>
              <a:t>Lower extremity amputations due to diabetes per 1000</a:t>
            </a:r>
          </a:p>
          <a:p>
            <a:pPr lvl="1"/>
            <a:r>
              <a:rPr lang="en-US" sz="2000" dirty="0" smtClean="0"/>
              <a:t>Admissions for uncontrolled diabetes without complications per 100,000</a:t>
            </a:r>
          </a:p>
          <a:p>
            <a:pPr lvl="1"/>
            <a:r>
              <a:rPr lang="en-US" sz="2000" dirty="0" smtClean="0"/>
              <a:t>Avoidable admissions for high blood pressure per 100,000</a:t>
            </a:r>
          </a:p>
          <a:p>
            <a:pPr lvl="1"/>
            <a:r>
              <a:rPr lang="en-US" sz="2000" dirty="0" smtClean="0"/>
              <a:t>New AIDS cases per 100,000</a:t>
            </a:r>
          </a:p>
          <a:p>
            <a:pPr lvl="1"/>
            <a:endParaRPr lang="en-US" sz="2000" dirty="0"/>
          </a:p>
          <a:p>
            <a:pPr lvl="2"/>
            <a:endParaRPr lang="en-US" sz="2000" dirty="0"/>
          </a:p>
        </p:txBody>
      </p:sp>
      <p:sp>
        <p:nvSpPr>
          <p:cNvPr id="4" name="TextBox 3"/>
          <p:cNvSpPr txBox="1"/>
          <p:nvPr/>
        </p:nvSpPr>
        <p:spPr>
          <a:xfrm>
            <a:off x="10479" y="6431285"/>
            <a:ext cx="5171124" cy="246221"/>
          </a:xfrm>
          <a:prstGeom prst="rect">
            <a:avLst/>
          </a:prstGeom>
          <a:noFill/>
        </p:spPr>
        <p:txBody>
          <a:bodyPr vert="horz" wrap="square" rtlCol="0">
            <a:spAutoFit/>
          </a:bodyPr>
          <a:lstStyle/>
          <a:p>
            <a:r>
              <a:rPr lang="en-US" sz="1000" dirty="0" err="1" smtClean="0">
                <a:solidFill>
                  <a:prstClr val="black"/>
                </a:solidFill>
              </a:rPr>
              <a:t>Ahrq.gov</a:t>
            </a:r>
            <a:endParaRPr lang="en-US" sz="1000" dirty="0">
              <a:solidFill>
                <a:prstClr val="black"/>
              </a:solidFill>
            </a:endParaRPr>
          </a:p>
        </p:txBody>
      </p:sp>
    </p:spTree>
    <p:extLst>
      <p:ext uri="{BB962C8B-B14F-4D97-AF65-F5344CB8AC3E}">
        <p14:creationId xmlns:p14="http://schemas.microsoft.com/office/powerpoint/2010/main" val="288865394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Red 2015 Recommendations</a:t>
            </a:r>
            <a:endParaRPr lang="en-US" dirty="0"/>
          </a:p>
        </p:txBody>
      </p:sp>
      <p:sp>
        <p:nvSpPr>
          <p:cNvPr id="3" name="Content Placeholder 2"/>
          <p:cNvSpPr>
            <a:spLocks noGrp="1"/>
          </p:cNvSpPr>
          <p:nvPr>
            <p:ph idx="1"/>
          </p:nvPr>
        </p:nvSpPr>
        <p:spPr>
          <a:xfrm>
            <a:off x="457200" y="1143004"/>
            <a:ext cx="8229600" cy="4525963"/>
          </a:xfrm>
        </p:spPr>
        <p:txBody>
          <a:bodyPr/>
          <a:lstStyle/>
          <a:p>
            <a:pPr marL="0" indent="0">
              <a:buNone/>
            </a:pPr>
            <a:r>
              <a:rPr lang="en-US" sz="2400" dirty="0"/>
              <a:t>• </a:t>
            </a:r>
            <a:r>
              <a:rPr lang="en-US" sz="2400" b="1" dirty="0"/>
              <a:t>Obtain a greater share of federal tax </a:t>
            </a:r>
            <a:r>
              <a:rPr lang="en-US" sz="2400" b="1" dirty="0" smtClean="0"/>
              <a:t>funding to </a:t>
            </a:r>
            <a:r>
              <a:rPr lang="en-US" sz="2400" b="1" dirty="0"/>
              <a:t>expand health insurance coverage so more Texans have access to primary care </a:t>
            </a:r>
            <a:endParaRPr lang="en-US" sz="2400" b="1" dirty="0" smtClean="0"/>
          </a:p>
          <a:p>
            <a:pPr marL="0" indent="0">
              <a:buNone/>
            </a:pPr>
            <a:r>
              <a:rPr lang="en-US" sz="2400" dirty="0"/>
              <a:t>• </a:t>
            </a:r>
            <a:r>
              <a:rPr lang="en-US" sz="2400" b="1" dirty="0"/>
              <a:t>Extend/renew the current Medicaid 1115 Waiver</a:t>
            </a:r>
            <a:r>
              <a:rPr lang="en-US" sz="2400" b="1" dirty="0" smtClean="0"/>
              <a:t>.</a:t>
            </a:r>
          </a:p>
          <a:p>
            <a:pPr marL="0" indent="0">
              <a:buNone/>
            </a:pPr>
            <a:r>
              <a:rPr lang="en-US" sz="2000" dirty="0" smtClean="0"/>
              <a:t>• </a:t>
            </a:r>
            <a:r>
              <a:rPr lang="en-US" sz="2000" dirty="0"/>
              <a:t>Create an appropriate state health plan, such as Texas Prescription </a:t>
            </a:r>
            <a:r>
              <a:rPr lang="en-US" sz="2000" b="1" dirty="0" err="1"/>
              <a:t>TxRx</a:t>
            </a:r>
            <a:r>
              <a:rPr lang="en-US" sz="2000" b="1" dirty="0"/>
              <a:t> </a:t>
            </a:r>
            <a:endParaRPr lang="en-US" sz="2000" b="1" dirty="0" smtClean="0"/>
          </a:p>
          <a:p>
            <a:pPr marL="0" indent="0">
              <a:buNone/>
            </a:pPr>
            <a:r>
              <a:rPr lang="en-US" sz="2000" dirty="0" smtClean="0"/>
              <a:t>• </a:t>
            </a:r>
            <a:r>
              <a:rPr lang="en-US" sz="2000" dirty="0"/>
              <a:t>Develop robust local and regional health care delivery systems with increasing emphasis on wellness and prevention programs.</a:t>
            </a:r>
          </a:p>
          <a:p>
            <a:pPr marL="0" indent="0">
              <a:buNone/>
            </a:pPr>
            <a:r>
              <a:rPr lang="en-US" sz="2000" dirty="0"/>
              <a:t>• Continue to expand behavioral health care and integrate with primary care.</a:t>
            </a:r>
          </a:p>
          <a:p>
            <a:pPr marL="0" indent="0">
              <a:buNone/>
            </a:pPr>
            <a:r>
              <a:rPr lang="en-US" sz="2000" dirty="0"/>
              <a:t>• Expand the health care workforce in response to community need.</a:t>
            </a:r>
          </a:p>
          <a:p>
            <a:pPr marL="0" indent="0">
              <a:buNone/>
            </a:pPr>
            <a:r>
              <a:rPr lang="en-US" sz="2000" dirty="0"/>
              <a:t>• Support continued federal funding of FQHCs.</a:t>
            </a:r>
            <a:endParaRPr lang="en-US" sz="2000" dirty="0">
              <a:solidFill>
                <a:srgbClr val="FF0000"/>
              </a:solidFill>
            </a:endParaRPr>
          </a:p>
        </p:txBody>
      </p:sp>
      <p:sp>
        <p:nvSpPr>
          <p:cNvPr id="4" name="TextBox 3"/>
          <p:cNvSpPr txBox="1"/>
          <p:nvPr/>
        </p:nvSpPr>
        <p:spPr>
          <a:xfrm>
            <a:off x="16516" y="6080452"/>
            <a:ext cx="6460485" cy="707886"/>
          </a:xfrm>
          <a:prstGeom prst="rect">
            <a:avLst/>
          </a:prstGeom>
          <a:noFill/>
        </p:spPr>
        <p:txBody>
          <a:bodyPr vert="horz" wrap="square" rtlCol="0">
            <a:spAutoFit/>
          </a:bodyPr>
          <a:lstStyle/>
          <a:p>
            <a:r>
              <a:rPr lang="en-US" b="0" dirty="0"/>
              <a:t>Code Red Task Force on Access to Health Care in Texas; http://www.coderedtexas.org/files/2015-code-red-report.pdf </a:t>
            </a:r>
            <a:endParaRPr lang="en-US" dirty="0"/>
          </a:p>
        </p:txBody>
      </p:sp>
    </p:spTree>
    <p:extLst>
      <p:ext uri="{BB962C8B-B14F-4D97-AF65-F5344CB8AC3E}">
        <p14:creationId xmlns:p14="http://schemas.microsoft.com/office/powerpoint/2010/main" val="434803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132768"/>
            <a:ext cx="9144000" cy="929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000" b="0" dirty="0" smtClean="0">
                <a:solidFill>
                  <a:srgbClr val="FF0000"/>
                </a:solidFill>
                <a:latin typeface="Century Gothic" charset="0"/>
              </a:rPr>
              <a:t>Underinvestment in Public Health</a:t>
            </a:r>
            <a:endParaRPr lang="en-US" sz="4000" b="0" dirty="0">
              <a:solidFill>
                <a:srgbClr val="FF0000"/>
              </a:solidFill>
              <a:latin typeface="Century Gothic" charset="0"/>
            </a:endParaRPr>
          </a:p>
        </p:txBody>
      </p:sp>
      <p:sp>
        <p:nvSpPr>
          <p:cNvPr id="3" name="TextBox 2"/>
          <p:cNvSpPr txBox="1"/>
          <p:nvPr/>
        </p:nvSpPr>
        <p:spPr>
          <a:xfrm>
            <a:off x="614149" y="2333767"/>
            <a:ext cx="2183643" cy="1862048"/>
          </a:xfrm>
          <a:prstGeom prst="rect">
            <a:avLst/>
          </a:prstGeom>
          <a:noFill/>
        </p:spPr>
        <p:txBody>
          <a:bodyPr wrap="square" rtlCol="0">
            <a:spAutoFit/>
          </a:bodyPr>
          <a:lstStyle/>
          <a:p>
            <a:pPr defTabSz="457200" eaLnBrk="1" fontAlgn="auto" hangingPunct="1">
              <a:spcBef>
                <a:spcPts val="0"/>
              </a:spcBef>
              <a:spcAft>
                <a:spcPts val="0"/>
              </a:spcAft>
            </a:pPr>
            <a:r>
              <a:rPr lang="en-US" sz="11500" b="0" dirty="0" smtClean="0">
                <a:solidFill>
                  <a:srgbClr val="FF0000"/>
                </a:solidFill>
                <a:latin typeface="Calibri"/>
              </a:rPr>
              <a:t>3%</a:t>
            </a:r>
            <a:endParaRPr lang="en-US" sz="11500" b="0" dirty="0">
              <a:solidFill>
                <a:srgbClr val="FF0000"/>
              </a:solidFill>
              <a:latin typeface="Calibri"/>
            </a:endParaRPr>
          </a:p>
        </p:txBody>
      </p:sp>
      <p:sp>
        <p:nvSpPr>
          <p:cNvPr id="4" name="TextBox 3"/>
          <p:cNvSpPr txBox="1"/>
          <p:nvPr/>
        </p:nvSpPr>
        <p:spPr>
          <a:xfrm>
            <a:off x="491323" y="4113438"/>
            <a:ext cx="2552132" cy="1015663"/>
          </a:xfrm>
          <a:prstGeom prst="rect">
            <a:avLst/>
          </a:prstGeom>
          <a:noFill/>
        </p:spPr>
        <p:txBody>
          <a:bodyPr wrap="square" rtlCol="0">
            <a:spAutoFit/>
          </a:bodyPr>
          <a:lstStyle/>
          <a:p>
            <a:pPr defTabSz="457200" eaLnBrk="1" fontAlgn="auto" hangingPunct="1">
              <a:spcBef>
                <a:spcPts val="0"/>
              </a:spcBef>
              <a:spcAft>
                <a:spcPts val="0"/>
              </a:spcAft>
            </a:pPr>
            <a:r>
              <a:rPr lang="en-US" b="0" dirty="0" smtClean="0">
                <a:solidFill>
                  <a:prstClr val="black"/>
                </a:solidFill>
                <a:latin typeface="Calibri"/>
              </a:rPr>
              <a:t>Of real national health care expenditures since 1980s</a:t>
            </a:r>
            <a:endParaRPr lang="en-US" b="0" dirty="0">
              <a:solidFill>
                <a:prstClr val="black"/>
              </a:solidFill>
              <a:latin typeface="Calibri"/>
            </a:endParaRPr>
          </a:p>
        </p:txBody>
      </p:sp>
      <p:sp>
        <p:nvSpPr>
          <p:cNvPr id="5" name="TextBox 4"/>
          <p:cNvSpPr txBox="1"/>
          <p:nvPr/>
        </p:nvSpPr>
        <p:spPr>
          <a:xfrm>
            <a:off x="614149" y="6050567"/>
            <a:ext cx="6428096" cy="276999"/>
          </a:xfrm>
          <a:prstGeom prst="rect">
            <a:avLst/>
          </a:prstGeom>
          <a:noFill/>
        </p:spPr>
        <p:txBody>
          <a:bodyPr wrap="square" rtlCol="0">
            <a:spAutoFit/>
          </a:bodyPr>
          <a:lstStyle/>
          <a:p>
            <a:pPr defTabSz="457200" eaLnBrk="1" fontAlgn="auto" hangingPunct="1">
              <a:spcBef>
                <a:spcPts val="0"/>
              </a:spcBef>
              <a:spcAft>
                <a:spcPts val="0"/>
              </a:spcAft>
            </a:pPr>
            <a:r>
              <a:rPr lang="en-US" sz="1200" b="0" dirty="0" smtClean="0">
                <a:solidFill>
                  <a:prstClr val="black"/>
                </a:solidFill>
                <a:latin typeface="Century Gothic" panose="020B0502020202020204" pitchFamily="34" charset="0"/>
              </a:rPr>
              <a:t>Moses et al. The anatomy of health care in the United States. JAMA. 2013</a:t>
            </a:r>
            <a:endParaRPr lang="en-US" sz="1200" b="0" dirty="0">
              <a:solidFill>
                <a:prstClr val="black"/>
              </a:solidFill>
              <a:latin typeface="Century Gothic" panose="020B0502020202020204" pitchFamily="34" charset="0"/>
            </a:endParaRPr>
          </a:p>
        </p:txBody>
      </p:sp>
      <p:sp>
        <p:nvSpPr>
          <p:cNvPr id="6" name="TextBox 5"/>
          <p:cNvSpPr txBox="1"/>
          <p:nvPr/>
        </p:nvSpPr>
        <p:spPr>
          <a:xfrm>
            <a:off x="3439241" y="2333771"/>
            <a:ext cx="4967785" cy="2308324"/>
          </a:xfrm>
          <a:prstGeom prst="rect">
            <a:avLst/>
          </a:prstGeom>
          <a:noFill/>
        </p:spPr>
        <p:txBody>
          <a:bodyPr wrap="square" rtlCol="0">
            <a:spAutoFit/>
          </a:bodyPr>
          <a:lstStyle/>
          <a:p>
            <a:pPr defTabSz="457200" eaLnBrk="1" fontAlgn="auto" hangingPunct="1">
              <a:spcBef>
                <a:spcPts val="0"/>
              </a:spcBef>
              <a:spcAft>
                <a:spcPts val="0"/>
              </a:spcAft>
            </a:pPr>
            <a:r>
              <a:rPr lang="en-US" sz="2400" b="0" dirty="0" smtClean="0">
                <a:solidFill>
                  <a:prstClr val="black"/>
                </a:solidFill>
                <a:latin typeface="Calibri"/>
              </a:rPr>
              <a:t>“</a:t>
            </a:r>
            <a:r>
              <a:rPr lang="en-US" sz="2400" b="0" i="1" dirty="0" smtClean="0">
                <a:solidFill>
                  <a:prstClr val="black"/>
                </a:solidFill>
                <a:latin typeface="Calibri"/>
              </a:rPr>
              <a:t>Prevention</a:t>
            </a:r>
            <a:r>
              <a:rPr lang="en-US" sz="2400" b="0" dirty="0" smtClean="0">
                <a:solidFill>
                  <a:prstClr val="black"/>
                </a:solidFill>
                <a:latin typeface="Calibri"/>
              </a:rPr>
              <a:t> requires tools that are often unfamiliar because educational, behavioral, and social interventions, not usually considered to be part of medicine, may be most effective for many diseases.” </a:t>
            </a:r>
            <a:r>
              <a:rPr lang="en-US" sz="1800" b="0" dirty="0" smtClean="0">
                <a:solidFill>
                  <a:prstClr val="black"/>
                </a:solidFill>
                <a:latin typeface="Calibri"/>
              </a:rPr>
              <a:t>– Moses et. al. (JAMA, 2013)</a:t>
            </a:r>
            <a:endParaRPr lang="en-US" sz="2400" b="0" dirty="0">
              <a:solidFill>
                <a:prstClr val="black"/>
              </a:solidFill>
              <a:latin typeface="Calibri"/>
            </a:endParaRPr>
          </a:p>
        </p:txBody>
      </p:sp>
    </p:spTree>
    <p:extLst>
      <p:ext uri="{BB962C8B-B14F-4D97-AF65-F5344CB8AC3E}">
        <p14:creationId xmlns:p14="http://schemas.microsoft.com/office/powerpoint/2010/main" val="68955265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bwMode="auto">
          <a:xfrm>
            <a:off x="0" y="477672"/>
            <a:ext cx="9144000" cy="9399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3600" b="0" dirty="0" smtClean="0">
                <a:solidFill>
                  <a:srgbClr val="FF0000"/>
                </a:solidFill>
                <a:latin typeface="Century Gothic" panose="020B0502020202020204" pitchFamily="34" charset="0"/>
              </a:rPr>
              <a:t>2012 </a:t>
            </a:r>
            <a:r>
              <a:rPr lang="en-US" sz="3600" b="0" dirty="0">
                <a:solidFill>
                  <a:srgbClr val="FF0000"/>
                </a:solidFill>
                <a:latin typeface="Century Gothic" panose="020B0502020202020204" pitchFamily="34" charset="0"/>
              </a:rPr>
              <a:t>Leading </a:t>
            </a:r>
            <a:r>
              <a:rPr lang="en-US" sz="3600" b="0" dirty="0" smtClean="0">
                <a:solidFill>
                  <a:srgbClr val="FF0000"/>
                </a:solidFill>
                <a:latin typeface="Century Gothic" panose="020B0502020202020204" pitchFamily="34" charset="0"/>
              </a:rPr>
              <a:t>Causes of </a:t>
            </a:r>
            <a:br>
              <a:rPr lang="en-US" sz="3600" b="0" dirty="0" smtClean="0">
                <a:solidFill>
                  <a:srgbClr val="FF0000"/>
                </a:solidFill>
                <a:latin typeface="Century Gothic" panose="020B0502020202020204" pitchFamily="34" charset="0"/>
              </a:rPr>
            </a:br>
            <a:r>
              <a:rPr lang="en-US" sz="1800" b="0" dirty="0">
                <a:solidFill>
                  <a:schemeClr val="tx1"/>
                </a:solidFill>
                <a:latin typeface="Century Gothic" panose="020B0502020202020204" pitchFamily="34" charset="0"/>
              </a:rPr>
              <a:t>o</a:t>
            </a:r>
            <a:r>
              <a:rPr lang="en-US" sz="3600" b="0" dirty="0">
                <a:solidFill>
                  <a:srgbClr val="FF0000"/>
                </a:solidFill>
                <a:latin typeface="Century Gothic" panose="020B0502020202020204" pitchFamily="34" charset="0"/>
              </a:rPr>
              <a:t/>
            </a:r>
            <a:br>
              <a:rPr lang="en-US" sz="3600" b="0" dirty="0">
                <a:solidFill>
                  <a:srgbClr val="FF0000"/>
                </a:solidFill>
                <a:latin typeface="Century Gothic" panose="020B0502020202020204" pitchFamily="34" charset="0"/>
              </a:rPr>
            </a:br>
            <a:r>
              <a:rPr lang="en-US" sz="3600" b="0" dirty="0" smtClean="0">
                <a:solidFill>
                  <a:srgbClr val="FF0000"/>
                </a:solidFill>
                <a:latin typeface="Century Gothic" panose="020B0502020202020204" pitchFamily="34" charset="0"/>
              </a:rPr>
              <a:t>Death in </a:t>
            </a:r>
            <a:r>
              <a:rPr lang="en-US" sz="3600" b="0" dirty="0">
                <a:solidFill>
                  <a:srgbClr val="FF0000"/>
                </a:solidFill>
                <a:latin typeface="Century Gothic" panose="020B0502020202020204" pitchFamily="34" charset="0"/>
              </a:rPr>
              <a:t>the </a:t>
            </a:r>
            <a:r>
              <a:rPr lang="en-US" sz="3600" b="0" dirty="0" smtClean="0">
                <a:solidFill>
                  <a:srgbClr val="FF0000"/>
                </a:solidFill>
                <a:latin typeface="Century Gothic" panose="020B0502020202020204" pitchFamily="34" charset="0"/>
              </a:rPr>
              <a:t>Texas</a:t>
            </a:r>
            <a:endParaRPr lang="en-US" sz="3600" b="0" dirty="0">
              <a:solidFill>
                <a:srgbClr val="FF0000"/>
              </a:solidFill>
              <a:latin typeface="Century Gothic" panose="020B0502020202020204" pitchFamily="34" charset="0"/>
              <a:cs typeface="Century Gothic" charset="0"/>
            </a:endParaRPr>
          </a:p>
        </p:txBody>
      </p:sp>
      <p:sp>
        <p:nvSpPr>
          <p:cNvPr id="124930" name="Content Placeholder 2"/>
          <p:cNvSpPr>
            <a:spLocks noGrp="1"/>
          </p:cNvSpPr>
          <p:nvPr>
            <p:ph idx="1"/>
          </p:nvPr>
        </p:nvSpPr>
        <p:spPr bwMode="auto">
          <a:xfrm>
            <a:off x="457200" y="1801505"/>
            <a:ext cx="8229600" cy="4324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mj-lt"/>
              <a:buAutoNum type="arabicPeriod"/>
            </a:pPr>
            <a:r>
              <a:rPr lang="en-US" sz="2000" dirty="0"/>
              <a:t>Diseases of the </a:t>
            </a:r>
            <a:r>
              <a:rPr lang="en-US" sz="2000" dirty="0" smtClean="0"/>
              <a:t>Heart</a:t>
            </a:r>
            <a:endParaRPr lang="en-US" sz="2000" dirty="0"/>
          </a:p>
          <a:p>
            <a:pPr marL="457200" indent="-457200">
              <a:buFont typeface="+mj-lt"/>
              <a:buAutoNum type="arabicPeriod"/>
            </a:pPr>
            <a:r>
              <a:rPr lang="en-US" sz="2000" b="0" dirty="0" smtClean="0"/>
              <a:t>Malignant </a:t>
            </a:r>
            <a:r>
              <a:rPr lang="en-US" sz="2000" b="0" dirty="0"/>
              <a:t>Neoplasms (</a:t>
            </a:r>
            <a:r>
              <a:rPr lang="en-US" sz="2000" b="0" dirty="0" smtClean="0"/>
              <a:t>Cancer)</a:t>
            </a:r>
          </a:p>
          <a:p>
            <a:pPr marL="457200" indent="-457200">
              <a:buFont typeface="+mj-lt"/>
              <a:buAutoNum type="arabicPeriod"/>
            </a:pPr>
            <a:r>
              <a:rPr lang="en-US" sz="2000" b="0" dirty="0" smtClean="0"/>
              <a:t>Chronic </a:t>
            </a:r>
            <a:r>
              <a:rPr lang="en-US" sz="2000" b="0" dirty="0"/>
              <a:t>Lower Respiratory </a:t>
            </a:r>
            <a:r>
              <a:rPr lang="en-US" sz="2000" b="0" dirty="0" smtClean="0"/>
              <a:t>Diseases </a:t>
            </a:r>
            <a:endParaRPr lang="en-US" sz="2000" b="0" dirty="0"/>
          </a:p>
          <a:p>
            <a:pPr marL="457200" indent="-457200">
              <a:buFont typeface="+mj-lt"/>
              <a:buAutoNum type="arabicPeriod"/>
            </a:pPr>
            <a:r>
              <a:rPr lang="en-US" sz="2000" dirty="0" smtClean="0"/>
              <a:t>Cerebrovascular </a:t>
            </a:r>
            <a:r>
              <a:rPr lang="en-US" sz="2000" dirty="0"/>
              <a:t>Disease (</a:t>
            </a:r>
            <a:r>
              <a:rPr lang="en-US" sz="2000" dirty="0" smtClean="0"/>
              <a:t>Stroke)</a:t>
            </a:r>
          </a:p>
          <a:p>
            <a:pPr marL="457200" indent="-457200">
              <a:buFont typeface="+mj-lt"/>
              <a:buAutoNum type="arabicPeriod"/>
            </a:pPr>
            <a:r>
              <a:rPr lang="en-US" sz="2000" b="0" dirty="0" smtClean="0"/>
              <a:t>Accidents </a:t>
            </a:r>
            <a:r>
              <a:rPr lang="en-US" sz="2000" b="0" dirty="0"/>
              <a:t>(</a:t>
            </a:r>
            <a:r>
              <a:rPr lang="en-US" sz="2000" b="0" dirty="0" smtClean="0"/>
              <a:t>Injuries)</a:t>
            </a:r>
          </a:p>
          <a:p>
            <a:pPr marL="457200" indent="-457200">
              <a:buFont typeface="+mj-lt"/>
              <a:buAutoNum type="arabicPeriod"/>
            </a:pPr>
            <a:r>
              <a:rPr lang="en-US" sz="2000" b="0" dirty="0" smtClean="0"/>
              <a:t>Alzheimer's Disease </a:t>
            </a:r>
            <a:endParaRPr lang="en-US" sz="2000" b="0" dirty="0"/>
          </a:p>
          <a:p>
            <a:pPr marL="457200" indent="-457200">
              <a:buFont typeface="+mj-lt"/>
              <a:buAutoNum type="arabicPeriod"/>
            </a:pPr>
            <a:r>
              <a:rPr lang="en-US" sz="2000" dirty="0" smtClean="0"/>
              <a:t>Diabetes Mellitus</a:t>
            </a:r>
          </a:p>
          <a:p>
            <a:pPr marL="457200" indent="-457200">
              <a:buFont typeface="+mj-lt"/>
              <a:buAutoNum type="arabicPeriod"/>
            </a:pPr>
            <a:r>
              <a:rPr lang="en-US" sz="2000" b="0" dirty="0" smtClean="0"/>
              <a:t>Septicemia (Blood Poisoning)</a:t>
            </a:r>
            <a:endParaRPr lang="en-US" sz="2000" b="0" dirty="0"/>
          </a:p>
          <a:p>
            <a:pPr marL="457200" indent="-457200">
              <a:buFont typeface="+mj-lt"/>
              <a:buAutoNum type="arabicPeriod"/>
            </a:pPr>
            <a:r>
              <a:rPr lang="en-US" sz="2000" b="0" dirty="0" smtClean="0"/>
              <a:t>Nephritis</a:t>
            </a:r>
            <a:r>
              <a:rPr lang="en-US" sz="2000" b="0" dirty="0"/>
              <a:t>, </a:t>
            </a:r>
            <a:r>
              <a:rPr lang="en-US" sz="2000" b="0" dirty="0" smtClean="0"/>
              <a:t>Nephrotic Syndrome, Nephrosis </a:t>
            </a:r>
            <a:endParaRPr lang="en-US" sz="2000" b="0" dirty="0"/>
          </a:p>
          <a:p>
            <a:pPr marL="457200" indent="-457200">
              <a:buFont typeface="+mj-lt"/>
              <a:buAutoNum type="arabicPeriod"/>
            </a:pPr>
            <a:r>
              <a:rPr lang="en-US" sz="2000" b="0" dirty="0" smtClean="0"/>
              <a:t>Influenza </a:t>
            </a:r>
            <a:r>
              <a:rPr lang="en-US" sz="2000" b="0" dirty="0"/>
              <a:t>and </a:t>
            </a:r>
            <a:r>
              <a:rPr lang="en-US" sz="2000" b="0" dirty="0" smtClean="0"/>
              <a:t>Pneumonia</a:t>
            </a:r>
            <a:endParaRPr lang="en-US" sz="2000" b="0" dirty="0"/>
          </a:p>
          <a:p>
            <a:pPr marL="0" indent="0">
              <a:buNone/>
            </a:pPr>
            <a:endParaRPr lang="en-US" dirty="0">
              <a:latin typeface="Calibri" charset="0"/>
            </a:endParaRPr>
          </a:p>
        </p:txBody>
      </p:sp>
      <p:sp>
        <p:nvSpPr>
          <p:cNvPr id="2" name="TextBox 1"/>
          <p:cNvSpPr txBox="1"/>
          <p:nvPr/>
        </p:nvSpPr>
        <p:spPr>
          <a:xfrm>
            <a:off x="685800" y="6019800"/>
            <a:ext cx="3652090" cy="707886"/>
          </a:xfrm>
          <a:prstGeom prst="rect">
            <a:avLst/>
          </a:prstGeom>
          <a:noFill/>
        </p:spPr>
        <p:txBody>
          <a:bodyPr wrap="none" rtlCol="0">
            <a:spAutoFit/>
          </a:bodyPr>
          <a:lstStyle/>
          <a:p>
            <a:endParaRPr lang="en-US" b="0" dirty="0">
              <a:solidFill>
                <a:schemeClr val="bg2"/>
              </a:solidFill>
            </a:endParaRPr>
          </a:p>
          <a:p>
            <a:r>
              <a:rPr lang="en-US" b="0" dirty="0">
                <a:solidFill>
                  <a:schemeClr val="bg2"/>
                </a:solidFill>
              </a:rPr>
              <a:t> The Health Status of </a:t>
            </a:r>
            <a:r>
              <a:rPr lang="en-US" b="0" dirty="0" smtClean="0">
                <a:solidFill>
                  <a:schemeClr val="bg2"/>
                </a:solidFill>
              </a:rPr>
              <a:t>Texas 2014 </a:t>
            </a:r>
            <a:endParaRPr lang="en-US" dirty="0">
              <a:solidFill>
                <a:schemeClr val="bg2"/>
              </a:solidFill>
              <a:latin typeface="Century Gothic"/>
              <a:cs typeface="Century Gothic"/>
            </a:endParaRPr>
          </a:p>
        </p:txBody>
      </p:sp>
    </p:spTree>
    <p:extLst>
      <p:ext uri="{BB962C8B-B14F-4D97-AF65-F5344CB8AC3E}">
        <p14:creationId xmlns:p14="http://schemas.microsoft.com/office/powerpoint/2010/main" val="32013290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idx="4294967295"/>
          </p:nvPr>
        </p:nvSpPr>
        <p:spPr bwMode="auto">
          <a:xfrm>
            <a:off x="6" y="354846"/>
            <a:ext cx="9143999" cy="9659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solidFill>
                  <a:srgbClr val="FF0000"/>
                </a:solidFill>
                <a:latin typeface="Century Gothic" charset="0"/>
              </a:rPr>
              <a:t/>
            </a:r>
            <a:br>
              <a:rPr lang="en-US" sz="2400" dirty="0">
                <a:solidFill>
                  <a:srgbClr val="FF0000"/>
                </a:solidFill>
                <a:latin typeface="Century Gothic" charset="0"/>
              </a:rPr>
            </a:br>
            <a:r>
              <a:rPr lang="en-US" sz="3600" dirty="0">
                <a:solidFill>
                  <a:srgbClr val="FF0000"/>
                </a:solidFill>
                <a:latin typeface="Century Gothic" charset="0"/>
              </a:rPr>
              <a:t/>
            </a:r>
            <a:br>
              <a:rPr lang="en-US" sz="3600" dirty="0">
                <a:solidFill>
                  <a:srgbClr val="FF0000"/>
                </a:solidFill>
                <a:latin typeface="Century Gothic" charset="0"/>
              </a:rPr>
            </a:br>
            <a:r>
              <a:rPr lang="en-US" sz="3600" dirty="0">
                <a:solidFill>
                  <a:srgbClr val="FF0000"/>
                </a:solidFill>
                <a:latin typeface="Century Gothic" charset="0"/>
              </a:rPr>
              <a:t>Public Health Spending Linked to Declines in Preventable </a:t>
            </a:r>
            <a:r>
              <a:rPr lang="en-US" sz="3600" dirty="0" smtClean="0">
                <a:solidFill>
                  <a:srgbClr val="FF0000"/>
                </a:solidFill>
                <a:latin typeface="Century Gothic" charset="0"/>
              </a:rPr>
              <a:t>Deaths</a:t>
            </a:r>
            <a:endParaRPr lang="en-US" sz="3600" dirty="0">
              <a:solidFill>
                <a:srgbClr val="FF0000"/>
              </a:solidFill>
              <a:latin typeface="Century Gothic" charset="0"/>
            </a:endParaRPr>
          </a:p>
        </p:txBody>
      </p:sp>
      <p:graphicFrame>
        <p:nvGraphicFramePr>
          <p:cNvPr id="246829" name="Group 45"/>
          <p:cNvGraphicFramePr>
            <a:graphicFrameLocks noGrp="1"/>
          </p:cNvGraphicFramePr>
          <p:nvPr>
            <p:ph idx="4294967295"/>
            <p:extLst>
              <p:ext uri="{D42A27DB-BD31-4B8C-83A1-F6EECF244321}">
                <p14:modId xmlns:p14="http://schemas.microsoft.com/office/powerpoint/2010/main" val="406935437"/>
              </p:ext>
            </p:extLst>
          </p:nvPr>
        </p:nvGraphicFramePr>
        <p:xfrm>
          <a:off x="381000" y="2590801"/>
          <a:ext cx="7427511" cy="3268979"/>
        </p:xfrm>
        <a:graphic>
          <a:graphicData uri="http://schemas.openxmlformats.org/drawingml/2006/table">
            <a:tbl>
              <a:tblPr/>
              <a:tblGrid>
                <a:gridCol w="4267200"/>
                <a:gridCol w="3160311"/>
              </a:tblGrid>
              <a:tr h="851844">
                <a:tc>
                  <a:txBody>
                    <a:bodyPr/>
                    <a:lstStyle/>
                    <a:p>
                      <a:pPr marL="0" marR="0" lvl="0" indent="0" algn="ctr" defTabSz="457200" rtl="0" eaLnBrk="1" fontAlgn="ctr" latinLnBrk="0" hangingPunct="1">
                        <a:lnSpc>
                          <a:spcPct val="100000"/>
                        </a:lnSpc>
                        <a:spcBef>
                          <a:spcPct val="45000"/>
                        </a:spcBef>
                        <a:spcAft>
                          <a:spcPct val="0"/>
                        </a:spcAft>
                        <a:buClrTx/>
                        <a:buSzPct val="110000"/>
                        <a:buFontTx/>
                        <a:buNone/>
                        <a:tabLst/>
                      </a:pPr>
                      <a:r>
                        <a:rPr kumimoji="0" lang="en-US" sz="1800" b="0" i="0" u="none" strike="noStrike" cap="none" normalizeH="0" baseline="0" dirty="0">
                          <a:ln>
                            <a:noFill/>
                          </a:ln>
                          <a:solidFill>
                            <a:schemeClr val="tx1"/>
                          </a:solidFill>
                          <a:effectLst/>
                          <a:latin typeface="Arial Black" charset="0"/>
                          <a:ea typeface="ＭＳ Ｐゴシック" charset="-128"/>
                          <a:cs typeface="ＭＳ Ｐゴシック" charset="-128"/>
                        </a:rPr>
                        <a:t>Mortality rate</a:t>
                      </a:r>
                    </a:p>
                  </a:txBody>
                  <a:tcPr marL="12431" marR="12431"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457200" rtl="0" eaLnBrk="1" fontAlgn="ctr" latinLnBrk="0" hangingPunct="1">
                        <a:lnSpc>
                          <a:spcPct val="100000"/>
                        </a:lnSpc>
                        <a:spcBef>
                          <a:spcPct val="45000"/>
                        </a:spcBef>
                        <a:spcAft>
                          <a:spcPct val="0"/>
                        </a:spcAft>
                        <a:buClrTx/>
                        <a:buSzPct val="110000"/>
                        <a:buFontTx/>
                        <a:buNone/>
                        <a:tabLst/>
                      </a:pPr>
                      <a:r>
                        <a:rPr kumimoji="0" lang="en-US" sz="1800" b="0" i="0" u="none" strike="noStrike" cap="none" normalizeH="0" baseline="0" dirty="0" smtClean="0">
                          <a:ln>
                            <a:noFill/>
                          </a:ln>
                          <a:solidFill>
                            <a:schemeClr val="tx1"/>
                          </a:solidFill>
                          <a:effectLst/>
                          <a:latin typeface="Arial Black" charset="0"/>
                          <a:ea typeface="ＭＳ Ｐゴシック" charset="-128"/>
                          <a:cs typeface="ＭＳ Ｐゴシック" charset="-128"/>
                        </a:rPr>
                        <a:t>% decrease </a:t>
                      </a:r>
                      <a:r>
                        <a:rPr kumimoji="0" lang="en-US" sz="1800" b="0" i="0" u="none" strike="noStrike" cap="none" normalizeH="0" baseline="0" dirty="0">
                          <a:ln>
                            <a:noFill/>
                          </a:ln>
                          <a:solidFill>
                            <a:schemeClr val="tx1"/>
                          </a:solidFill>
                          <a:effectLst/>
                          <a:latin typeface="Arial Black" charset="0"/>
                          <a:ea typeface="ＭＳ Ｐゴシック" charset="-128"/>
                          <a:cs typeface="ＭＳ Ｐゴシック" charset="-128"/>
                        </a:rPr>
                        <a:t>per 10% spending increase</a:t>
                      </a:r>
                    </a:p>
                  </a:txBody>
                  <a:tcPr marL="12431" marR="12431"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483427">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dirty="0">
                          <a:ln>
                            <a:noFill/>
                          </a:ln>
                          <a:solidFill>
                            <a:srgbClr val="000000"/>
                          </a:solidFill>
                          <a:effectLst/>
                          <a:latin typeface="Arial" charset="0"/>
                          <a:ea typeface="ＭＳ Ｐゴシック" charset="-128"/>
                          <a:cs typeface="ＭＳ Ｐゴシック" charset="-128"/>
                        </a:rPr>
                        <a:t>Infant deaths per 1000 live births</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EFC"/>
                    </a:solidFill>
                  </a:tcPr>
                </a:tc>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dirty="0">
                          <a:ln>
                            <a:noFill/>
                          </a:ln>
                          <a:solidFill>
                            <a:srgbClr val="000000"/>
                          </a:solidFill>
                          <a:effectLst/>
                          <a:latin typeface="Arial" charset="0"/>
                          <a:ea typeface="ＭＳ Ｐゴシック" charset="-128"/>
                          <a:cs typeface="ＭＳ Ｐゴシック" charset="-128"/>
                        </a:rPr>
                        <a:t>6.85</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EFC"/>
                    </a:solidFill>
                  </a:tcPr>
                </a:tc>
              </a:tr>
              <a:tr h="483427">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a:ln>
                            <a:noFill/>
                          </a:ln>
                          <a:solidFill>
                            <a:srgbClr val="000000"/>
                          </a:solidFill>
                          <a:effectLst/>
                          <a:latin typeface="Arial" charset="0"/>
                          <a:ea typeface="Arial" charset="0"/>
                          <a:cs typeface="Arial" charset="0"/>
                        </a:rPr>
                        <a:t>Heart disease deaths per 100,000</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7FD"/>
                    </a:solidFill>
                  </a:tcPr>
                </a:tc>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dirty="0">
                          <a:ln>
                            <a:noFill/>
                          </a:ln>
                          <a:solidFill>
                            <a:srgbClr val="000000"/>
                          </a:solidFill>
                          <a:effectLst/>
                          <a:latin typeface="Arial" charset="0"/>
                          <a:ea typeface="Arial" charset="0"/>
                          <a:cs typeface="Arial" charset="0"/>
                        </a:rPr>
                        <a:t>3.22</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7FD"/>
                    </a:solidFill>
                  </a:tcPr>
                </a:tc>
              </a:tr>
              <a:tr h="483427">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a:ln>
                            <a:noFill/>
                          </a:ln>
                          <a:solidFill>
                            <a:srgbClr val="000000"/>
                          </a:solidFill>
                          <a:effectLst/>
                          <a:latin typeface="Arial" charset="0"/>
                          <a:ea typeface="Arial" charset="0"/>
                          <a:cs typeface="Arial" charset="0"/>
                        </a:rPr>
                        <a:t>Diabetes deaths per 100,000</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EFC"/>
                    </a:solidFill>
                  </a:tcPr>
                </a:tc>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dirty="0">
                          <a:ln>
                            <a:noFill/>
                          </a:ln>
                          <a:solidFill>
                            <a:srgbClr val="000000"/>
                          </a:solidFill>
                          <a:effectLst/>
                          <a:latin typeface="Arial" charset="0"/>
                          <a:ea typeface="Arial" charset="0"/>
                          <a:cs typeface="Arial" charset="0"/>
                        </a:rPr>
                        <a:t>1.44</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EFC"/>
                    </a:solidFill>
                  </a:tcPr>
                </a:tc>
              </a:tr>
              <a:tr h="483427">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a:ln>
                            <a:noFill/>
                          </a:ln>
                          <a:solidFill>
                            <a:srgbClr val="000000"/>
                          </a:solidFill>
                          <a:effectLst/>
                          <a:latin typeface="Arial" charset="0"/>
                          <a:ea typeface="Arial" charset="0"/>
                          <a:cs typeface="Arial" charset="0"/>
                        </a:rPr>
                        <a:t>Cancer deaths per 100,000</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7FD"/>
                    </a:solidFill>
                  </a:tcPr>
                </a:tc>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dirty="0">
                          <a:ln>
                            <a:noFill/>
                          </a:ln>
                          <a:solidFill>
                            <a:srgbClr val="000000"/>
                          </a:solidFill>
                          <a:effectLst/>
                          <a:latin typeface="Arial" charset="0"/>
                          <a:ea typeface="Arial" charset="0"/>
                          <a:cs typeface="Arial" charset="0"/>
                        </a:rPr>
                        <a:t>1.13</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7FD"/>
                    </a:solidFill>
                  </a:tcPr>
                </a:tc>
              </a:tr>
              <a:tr h="483427">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dirty="0">
                          <a:ln>
                            <a:noFill/>
                          </a:ln>
                          <a:solidFill>
                            <a:srgbClr val="000000"/>
                          </a:solidFill>
                          <a:effectLst/>
                          <a:latin typeface="Arial" charset="0"/>
                          <a:ea typeface="Arial" charset="0"/>
                          <a:cs typeface="Arial" charset="0"/>
                        </a:rPr>
                        <a:t>Influenza deaths per 100,000</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EFC"/>
                    </a:solidFill>
                  </a:tcPr>
                </a:tc>
                <a:tc>
                  <a:txBody>
                    <a:bodyPr/>
                    <a:lstStyle/>
                    <a:p>
                      <a:pPr marL="0" marR="0" lvl="0" indent="0" algn="ctr" defTabSz="457200" rtl="0" eaLnBrk="1" fontAlgn="b" latinLnBrk="0" hangingPunct="1">
                        <a:lnSpc>
                          <a:spcPct val="100000"/>
                        </a:lnSpc>
                        <a:spcBef>
                          <a:spcPct val="45000"/>
                        </a:spcBef>
                        <a:spcAft>
                          <a:spcPct val="0"/>
                        </a:spcAft>
                        <a:buClrTx/>
                        <a:buSzPct val="110000"/>
                        <a:buFontTx/>
                        <a:buNone/>
                        <a:tabLst/>
                      </a:pPr>
                      <a:r>
                        <a:rPr kumimoji="0" lang="en-US" sz="2000" b="0" i="0" u="none" strike="noStrike" cap="none" normalizeH="0" baseline="0" dirty="0">
                          <a:ln>
                            <a:noFill/>
                          </a:ln>
                          <a:solidFill>
                            <a:srgbClr val="000000"/>
                          </a:solidFill>
                          <a:effectLst/>
                          <a:latin typeface="Arial" charset="0"/>
                          <a:ea typeface="Arial" charset="0"/>
                          <a:cs typeface="Arial" charset="0"/>
                        </a:rPr>
                        <a:t>0.25</a:t>
                      </a:r>
                    </a:p>
                  </a:txBody>
                  <a:tcPr marL="12431" marR="12431"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EFC"/>
                    </a:solidFill>
                  </a:tcPr>
                </a:tc>
              </a:tr>
            </a:tbl>
          </a:graphicData>
        </a:graphic>
      </p:graphicFrame>
      <p:sp>
        <p:nvSpPr>
          <p:cNvPr id="246830" name="Text Box 46"/>
          <p:cNvSpPr txBox="1">
            <a:spLocks noChangeArrowheads="1"/>
          </p:cNvSpPr>
          <p:nvPr/>
        </p:nvSpPr>
        <p:spPr bwMode="auto">
          <a:xfrm>
            <a:off x="421094" y="6234614"/>
            <a:ext cx="3663157"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defTabSz="457200" eaLnBrk="1" fontAlgn="auto" hangingPunct="1">
              <a:spcBef>
                <a:spcPts val="0"/>
              </a:spcBef>
              <a:spcAft>
                <a:spcPts val="0"/>
              </a:spcAft>
              <a:defRPr/>
            </a:pPr>
            <a:r>
              <a:rPr lang="en-US" sz="1200" b="0" dirty="0">
                <a:solidFill>
                  <a:prstClr val="black"/>
                </a:solidFill>
                <a:latin typeface="Century Gothic" panose="020B0502020202020204" pitchFamily="34" charset="0"/>
                <a:ea typeface="ＭＳ Ｐゴシック" charset="-128"/>
                <a:cs typeface="ＭＳ Ｐゴシック" charset="0"/>
              </a:rPr>
              <a:t>Mays and Smith, Health Affairs. Aug 2011;30(8).</a:t>
            </a:r>
          </a:p>
        </p:txBody>
      </p:sp>
    </p:spTree>
    <p:extLst>
      <p:ext uri="{BB962C8B-B14F-4D97-AF65-F5344CB8AC3E}">
        <p14:creationId xmlns:p14="http://schemas.microsoft.com/office/powerpoint/2010/main" val="49431872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1115 Waiver in Texas</a:t>
            </a:r>
            <a:endParaRPr lang="en-US" dirty="0"/>
          </a:p>
        </p:txBody>
      </p:sp>
      <p:sp>
        <p:nvSpPr>
          <p:cNvPr id="3" name="Content Placeholder 2"/>
          <p:cNvSpPr>
            <a:spLocks noGrp="1"/>
          </p:cNvSpPr>
          <p:nvPr>
            <p:ph idx="1"/>
          </p:nvPr>
        </p:nvSpPr>
        <p:spPr/>
        <p:txBody>
          <a:bodyPr/>
          <a:lstStyle/>
          <a:p>
            <a:r>
              <a:rPr lang="en-US" sz="2400" dirty="0"/>
              <a:t>Social Security grants HHS Secretary the authority to approve projects </a:t>
            </a:r>
            <a:r>
              <a:rPr lang="en-US" sz="2400" b="1" dirty="0"/>
              <a:t>aimed at furthering the objectives of Medicaid</a:t>
            </a:r>
            <a:r>
              <a:rPr lang="en-US" sz="2400" dirty="0"/>
              <a:t>.</a:t>
            </a:r>
          </a:p>
          <a:p>
            <a:r>
              <a:rPr lang="en-US" sz="2400" dirty="0" smtClean="0"/>
              <a:t>Texas’ five-year Waiver through September 2016.</a:t>
            </a:r>
          </a:p>
          <a:p>
            <a:r>
              <a:rPr lang="en-US" sz="2400" dirty="0"/>
              <a:t>Two funding pools</a:t>
            </a:r>
          </a:p>
          <a:p>
            <a:pPr lvl="1"/>
            <a:r>
              <a:rPr lang="en-US" sz="2000" dirty="0"/>
              <a:t>Uncompensated care – to hospitals - $17.6 billion</a:t>
            </a:r>
          </a:p>
          <a:p>
            <a:pPr lvl="1"/>
            <a:r>
              <a:rPr lang="en-US" sz="2000" dirty="0"/>
              <a:t>Delivery System Reform Incentive Program – regional health system reform to achieve the triple aim – $11.4 billion</a:t>
            </a:r>
          </a:p>
          <a:p>
            <a:r>
              <a:rPr lang="en-US" sz="2400" dirty="0"/>
              <a:t>$12 billion local dollars that serves as leverage to draw down $17 billion federal </a:t>
            </a:r>
            <a:r>
              <a:rPr lang="en-US" sz="2400" dirty="0" smtClean="0"/>
              <a:t>dollars</a:t>
            </a:r>
          </a:p>
          <a:p>
            <a:r>
              <a:rPr lang="en-US" sz="2400" dirty="0" smtClean="0"/>
              <a:t>Deadline for extension request – September 30, 2015</a:t>
            </a:r>
          </a:p>
        </p:txBody>
      </p:sp>
      <p:sp>
        <p:nvSpPr>
          <p:cNvPr id="4" name="TextBox 3"/>
          <p:cNvSpPr txBox="1"/>
          <p:nvPr/>
        </p:nvSpPr>
        <p:spPr>
          <a:xfrm>
            <a:off x="10479" y="6431285"/>
            <a:ext cx="5171124" cy="246221"/>
          </a:xfrm>
          <a:prstGeom prst="rect">
            <a:avLst/>
          </a:prstGeom>
          <a:noFill/>
        </p:spPr>
        <p:txBody>
          <a:bodyPr vert="horz" wrap="square" rtlCol="0">
            <a:spAutoFit/>
          </a:bodyPr>
          <a:lstStyle/>
          <a:p>
            <a:r>
              <a:rPr lang="en-US" sz="1000" dirty="0" smtClean="0"/>
              <a:t>Texas Family Physician, Vol. 66 No. 3 2015</a:t>
            </a:r>
            <a:endParaRPr lang="en-US" sz="1000" dirty="0"/>
          </a:p>
        </p:txBody>
      </p:sp>
    </p:spTree>
    <p:extLst>
      <p:ext uri="{BB962C8B-B14F-4D97-AF65-F5344CB8AC3E}">
        <p14:creationId xmlns:p14="http://schemas.microsoft.com/office/powerpoint/2010/main" val="333485872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System Reform Incentive Program (DSRIP)</a:t>
            </a:r>
            <a:endParaRPr lang="en-US" dirty="0"/>
          </a:p>
        </p:txBody>
      </p:sp>
      <p:sp>
        <p:nvSpPr>
          <p:cNvPr id="3" name="Content Placeholder 2"/>
          <p:cNvSpPr>
            <a:spLocks noGrp="1"/>
          </p:cNvSpPr>
          <p:nvPr>
            <p:ph idx="1"/>
          </p:nvPr>
        </p:nvSpPr>
        <p:spPr/>
        <p:txBody>
          <a:bodyPr/>
          <a:lstStyle/>
          <a:p>
            <a:endParaRPr lang="en-US" sz="2800" dirty="0" smtClean="0"/>
          </a:p>
          <a:p>
            <a:r>
              <a:rPr lang="en-US" sz="2800" dirty="0" smtClean="0"/>
              <a:t>25% behavioral health</a:t>
            </a:r>
          </a:p>
          <a:p>
            <a:r>
              <a:rPr lang="en-US" sz="2800" dirty="0" smtClean="0"/>
              <a:t>20% access to primary care</a:t>
            </a:r>
          </a:p>
          <a:p>
            <a:r>
              <a:rPr lang="en-US" sz="2800" dirty="0" smtClean="0"/>
              <a:t>18% chronic care management and health system navigation</a:t>
            </a:r>
          </a:p>
          <a:p>
            <a:endParaRPr lang="en-US" sz="2800" dirty="0"/>
          </a:p>
        </p:txBody>
      </p:sp>
      <p:sp>
        <p:nvSpPr>
          <p:cNvPr id="4" name="TextBox 3"/>
          <p:cNvSpPr txBox="1"/>
          <p:nvPr/>
        </p:nvSpPr>
        <p:spPr>
          <a:xfrm>
            <a:off x="10479" y="6431285"/>
            <a:ext cx="5171124" cy="246221"/>
          </a:xfrm>
          <a:prstGeom prst="rect">
            <a:avLst/>
          </a:prstGeom>
          <a:noFill/>
        </p:spPr>
        <p:txBody>
          <a:bodyPr vert="horz" wrap="square" rtlCol="0">
            <a:spAutoFit/>
          </a:bodyPr>
          <a:lstStyle/>
          <a:p>
            <a:r>
              <a:rPr lang="en-US" sz="1000" dirty="0" smtClean="0"/>
              <a:t>Texas Family Physician, Vol. 66 No. 3 2015</a:t>
            </a:r>
            <a:endParaRPr lang="en-US" sz="1000" dirty="0"/>
          </a:p>
        </p:txBody>
      </p:sp>
    </p:spTree>
    <p:extLst>
      <p:ext uri="{BB962C8B-B14F-4D97-AF65-F5344CB8AC3E}">
        <p14:creationId xmlns:p14="http://schemas.microsoft.com/office/powerpoint/2010/main" val="141761848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3600" dirty="0">
                <a:latin typeface="Garamond" charset="0"/>
                <a:ea typeface="ＭＳ Ｐゴシック" charset="0"/>
                <a:cs typeface="ＭＳ Ｐゴシック" charset="0"/>
              </a:rPr>
              <a:t>Prevalence of psychiatric disorders in </a:t>
            </a:r>
            <a:br>
              <a:rPr lang="en-US" sz="3600" dirty="0">
                <a:latin typeface="Garamond" charset="0"/>
                <a:ea typeface="ＭＳ Ｐゴシック" charset="0"/>
                <a:cs typeface="ＭＳ Ｐゴシック" charset="0"/>
              </a:rPr>
            </a:br>
            <a:r>
              <a:rPr lang="en-US" sz="3600" dirty="0">
                <a:latin typeface="Garamond" charset="0"/>
                <a:ea typeface="ＭＳ Ｐゴシック" charset="0"/>
                <a:cs typeface="ＭＳ Ｐゴシック" charset="0"/>
              </a:rPr>
              <a:t>low-income primary care patients</a:t>
            </a:r>
          </a:p>
        </p:txBody>
      </p:sp>
      <p:graphicFrame>
        <p:nvGraphicFramePr>
          <p:cNvPr id="4" name="Content Placeholder 3"/>
          <p:cNvGraphicFramePr>
            <a:graphicFrameLocks/>
          </p:cNvGraphicFramePr>
          <p:nvPr>
            <p:extLst>
              <p:ext uri="{D42A27DB-BD31-4B8C-83A1-F6EECF244321}">
                <p14:modId xmlns:p14="http://schemas.microsoft.com/office/powerpoint/2010/main" val="2615873231"/>
              </p:ext>
            </p:extLst>
          </p:nvPr>
        </p:nvGraphicFramePr>
        <p:xfrm>
          <a:off x="457200" y="2057400"/>
          <a:ext cx="8229600" cy="3608328"/>
        </p:xfrm>
        <a:graphic>
          <a:graphicData uri="http://schemas.openxmlformats.org/drawingml/2006/table">
            <a:tbl>
              <a:tblPr firstRow="1" bandRow="1">
                <a:tableStyleId>{3C2FFA5D-87B4-456A-9821-1D502468CF0F}</a:tableStyleId>
              </a:tblPr>
              <a:tblGrid>
                <a:gridCol w="4582205"/>
                <a:gridCol w="2035919"/>
                <a:gridCol w="1611476"/>
              </a:tblGrid>
              <a:tr h="1463040">
                <a:tc>
                  <a:txBody>
                    <a:bodyPr/>
                    <a:lstStyle/>
                    <a:p>
                      <a:r>
                        <a:rPr lang="en-US" sz="1800" dirty="0" smtClean="0"/>
                        <a:t>Psychiatric disorder</a:t>
                      </a:r>
                      <a:endParaRPr lang="en-US" sz="1800" b="0" dirty="0"/>
                    </a:p>
                  </a:txBody>
                  <a:tcPr/>
                </a:tc>
                <a:tc>
                  <a:txBody>
                    <a:bodyPr/>
                    <a:lstStyle/>
                    <a:p>
                      <a:r>
                        <a:rPr lang="en-US" sz="1800" dirty="0" smtClean="0"/>
                        <a:t>General Primary care population</a:t>
                      </a:r>
                      <a:endParaRPr lang="en-US" sz="1800" b="0" dirty="0"/>
                    </a:p>
                  </a:txBody>
                  <a:tcPr/>
                </a:tc>
                <a:tc>
                  <a:txBody>
                    <a:bodyPr/>
                    <a:lstStyle/>
                    <a:p>
                      <a:r>
                        <a:rPr lang="en-US" sz="1800" dirty="0" smtClean="0"/>
                        <a:t>Low-income patients</a:t>
                      </a:r>
                      <a:endParaRPr lang="en-US" sz="1800" b="0" dirty="0"/>
                    </a:p>
                  </a:txBody>
                  <a:tcPr/>
                </a:tc>
              </a:tr>
              <a:tr h="640080">
                <a:tc>
                  <a:txBody>
                    <a:bodyPr/>
                    <a:lstStyle/>
                    <a:p>
                      <a:r>
                        <a:rPr lang="en-US" sz="1800" dirty="0" smtClean="0"/>
                        <a:t>At least one psychiatric disorder</a:t>
                      </a:r>
                      <a:endParaRPr lang="en-US" sz="1800" dirty="0"/>
                    </a:p>
                  </a:txBody>
                  <a:tcPr/>
                </a:tc>
                <a:tc>
                  <a:txBody>
                    <a:bodyPr/>
                    <a:lstStyle/>
                    <a:p>
                      <a:pPr algn="r"/>
                      <a:r>
                        <a:rPr lang="en-US" sz="1800" dirty="0" smtClean="0"/>
                        <a:t>28%</a:t>
                      </a:r>
                      <a:endParaRPr lang="en-US" sz="1800" dirty="0"/>
                    </a:p>
                  </a:txBody>
                  <a:tcPr/>
                </a:tc>
                <a:tc>
                  <a:txBody>
                    <a:bodyPr/>
                    <a:lstStyle/>
                    <a:p>
                      <a:pPr algn="r"/>
                      <a:r>
                        <a:rPr lang="en-US" sz="1800" dirty="0" smtClean="0"/>
                        <a:t>51%</a:t>
                      </a:r>
                      <a:endParaRPr lang="en-US" sz="1800" dirty="0"/>
                    </a:p>
                  </a:txBody>
                  <a:tcPr/>
                </a:tc>
              </a:tr>
              <a:tr h="0">
                <a:tc>
                  <a:txBody>
                    <a:bodyPr/>
                    <a:lstStyle/>
                    <a:p>
                      <a:r>
                        <a:rPr lang="en-US" sz="1800" dirty="0" smtClean="0"/>
                        <a:t>Mood disorder</a:t>
                      </a:r>
                      <a:endParaRPr lang="en-US" sz="1800" dirty="0"/>
                    </a:p>
                  </a:txBody>
                  <a:tcPr/>
                </a:tc>
                <a:tc>
                  <a:txBody>
                    <a:bodyPr/>
                    <a:lstStyle/>
                    <a:p>
                      <a:pPr algn="r"/>
                      <a:r>
                        <a:rPr lang="en-US" sz="1800" dirty="0" smtClean="0"/>
                        <a:t>16%</a:t>
                      </a:r>
                      <a:endParaRPr lang="en-US" sz="1800" dirty="0"/>
                    </a:p>
                  </a:txBody>
                  <a:tcPr/>
                </a:tc>
                <a:tc>
                  <a:txBody>
                    <a:bodyPr/>
                    <a:lstStyle/>
                    <a:p>
                      <a:pPr algn="r"/>
                      <a:r>
                        <a:rPr lang="en-US" sz="1800" dirty="0" smtClean="0"/>
                        <a:t>33%</a:t>
                      </a:r>
                      <a:endParaRPr lang="en-US" sz="1800" dirty="0"/>
                    </a:p>
                  </a:txBody>
                  <a:tcPr/>
                </a:tc>
              </a:tr>
              <a:tr h="370840">
                <a:tc>
                  <a:txBody>
                    <a:bodyPr/>
                    <a:lstStyle/>
                    <a:p>
                      <a:r>
                        <a:rPr lang="en-US" sz="1800" dirty="0" smtClean="0"/>
                        <a:t>Anxiety disorder</a:t>
                      </a:r>
                      <a:endParaRPr lang="en-US" sz="1800" dirty="0"/>
                    </a:p>
                  </a:txBody>
                  <a:tcPr/>
                </a:tc>
                <a:tc>
                  <a:txBody>
                    <a:bodyPr/>
                    <a:lstStyle/>
                    <a:p>
                      <a:pPr algn="r"/>
                      <a:r>
                        <a:rPr lang="en-US" sz="1800" dirty="0" smtClean="0"/>
                        <a:t>11%</a:t>
                      </a:r>
                      <a:endParaRPr lang="en-US" sz="1800" dirty="0"/>
                    </a:p>
                  </a:txBody>
                  <a:tcPr/>
                </a:tc>
                <a:tc>
                  <a:txBody>
                    <a:bodyPr/>
                    <a:lstStyle/>
                    <a:p>
                      <a:pPr algn="r"/>
                      <a:r>
                        <a:rPr lang="en-US" sz="1800" dirty="0" smtClean="0"/>
                        <a:t>36%</a:t>
                      </a:r>
                      <a:endParaRPr lang="en-US" sz="1800" dirty="0"/>
                    </a:p>
                  </a:txBody>
                  <a:tcPr/>
                </a:tc>
              </a:tr>
              <a:tr h="384304">
                <a:tc>
                  <a:txBody>
                    <a:bodyPr/>
                    <a:lstStyle/>
                    <a:p>
                      <a:r>
                        <a:rPr lang="en-US" sz="1800" dirty="0" smtClean="0"/>
                        <a:t>Alcohol abuse</a:t>
                      </a:r>
                      <a:endParaRPr lang="en-US" sz="1800" dirty="0"/>
                    </a:p>
                  </a:txBody>
                  <a:tcPr/>
                </a:tc>
                <a:tc>
                  <a:txBody>
                    <a:bodyPr/>
                    <a:lstStyle/>
                    <a:p>
                      <a:pPr algn="r"/>
                      <a:r>
                        <a:rPr lang="en-US" sz="1800" dirty="0" smtClean="0"/>
                        <a:t>7%</a:t>
                      </a:r>
                      <a:endParaRPr lang="en-US" sz="1800" dirty="0"/>
                    </a:p>
                  </a:txBody>
                  <a:tcPr/>
                </a:tc>
                <a:tc>
                  <a:txBody>
                    <a:bodyPr/>
                    <a:lstStyle/>
                    <a:p>
                      <a:pPr algn="r"/>
                      <a:r>
                        <a:rPr lang="en-US" sz="1800" dirty="0" smtClean="0"/>
                        <a:t>17%</a:t>
                      </a:r>
                      <a:endParaRPr lang="en-US" sz="1800" dirty="0"/>
                    </a:p>
                  </a:txBody>
                  <a:tcPr/>
                </a:tc>
              </a:tr>
              <a:tr h="384304">
                <a:tc>
                  <a:txBody>
                    <a:bodyPr/>
                    <a:lstStyle/>
                    <a:p>
                      <a:r>
                        <a:rPr lang="en-US" sz="1800" dirty="0" smtClean="0"/>
                        <a:t>Eating disorder</a:t>
                      </a:r>
                      <a:endParaRPr lang="en-US" sz="1800" dirty="0"/>
                    </a:p>
                  </a:txBody>
                  <a:tcPr/>
                </a:tc>
                <a:tc>
                  <a:txBody>
                    <a:bodyPr/>
                    <a:lstStyle/>
                    <a:p>
                      <a:pPr algn="r"/>
                      <a:r>
                        <a:rPr lang="en-US" sz="1800" dirty="0" smtClean="0"/>
                        <a:t>7%</a:t>
                      </a:r>
                      <a:endParaRPr lang="en-US" sz="1800" dirty="0"/>
                    </a:p>
                  </a:txBody>
                  <a:tcPr/>
                </a:tc>
                <a:tc>
                  <a:txBody>
                    <a:bodyPr/>
                    <a:lstStyle/>
                    <a:p>
                      <a:pPr algn="r"/>
                      <a:r>
                        <a:rPr lang="en-US" sz="1800" dirty="0" smtClean="0"/>
                        <a:t>10%</a:t>
                      </a:r>
                      <a:endParaRPr lang="en-US" sz="1800" dirty="0"/>
                    </a:p>
                  </a:txBody>
                  <a:tcPr/>
                </a:tc>
              </a:tr>
            </a:tbl>
          </a:graphicData>
        </a:graphic>
      </p:graphicFrame>
      <p:sp>
        <p:nvSpPr>
          <p:cNvPr id="35845" name="Rectangle 5"/>
          <p:cNvSpPr>
            <a:spLocks noChangeArrowheads="1"/>
          </p:cNvSpPr>
          <p:nvPr/>
        </p:nvSpPr>
        <p:spPr bwMode="auto">
          <a:xfrm>
            <a:off x="464713" y="6444863"/>
            <a:ext cx="47662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err="1">
                <a:solidFill>
                  <a:srgbClr val="000000"/>
                </a:solidFill>
              </a:rPr>
              <a:t>Mauksch</a:t>
            </a:r>
            <a:r>
              <a:rPr lang="en-US" sz="1200" dirty="0">
                <a:solidFill>
                  <a:srgbClr val="000000"/>
                </a:solidFill>
              </a:rPr>
              <a:t>, L. B., et al. (2001). </a:t>
            </a:r>
            <a:r>
              <a:rPr lang="en-US" sz="1200" dirty="0" smtClean="0">
                <a:solidFill>
                  <a:srgbClr val="000000"/>
                </a:solidFill>
              </a:rPr>
              <a:t> </a:t>
            </a:r>
            <a:r>
              <a:rPr lang="en-US" sz="1200" dirty="0">
                <a:solidFill>
                  <a:srgbClr val="000000"/>
                </a:solidFill>
              </a:rPr>
              <a:t>Journal of Family </a:t>
            </a:r>
            <a:r>
              <a:rPr lang="en-US" sz="1200" dirty="0" smtClean="0">
                <a:solidFill>
                  <a:srgbClr val="000000"/>
                </a:solidFill>
              </a:rPr>
              <a:t>Practice</a:t>
            </a:r>
            <a:r>
              <a:rPr lang="en-US" sz="1200" dirty="0">
                <a:solidFill>
                  <a:srgbClr val="000000"/>
                </a:solidFill>
              </a:rPr>
              <a:t>, 50(1), 41-47.</a:t>
            </a:r>
          </a:p>
        </p:txBody>
      </p:sp>
      <p:sp>
        <p:nvSpPr>
          <p:cNvPr id="2" name="Content Placeholder 1"/>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17781774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800" dirty="0" smtClean="0"/>
          </a:p>
          <a:p>
            <a:r>
              <a:rPr lang="en-US" sz="2800" dirty="0" smtClean="0"/>
              <a:t>Report </a:t>
            </a:r>
            <a:r>
              <a:rPr lang="en-US" sz="2800" dirty="0"/>
              <a:t>by Texas Academy of Family Physicians and Texas Association of Community Health Centers concludes </a:t>
            </a:r>
            <a:r>
              <a:rPr lang="en-US" sz="2800" dirty="0" smtClean="0"/>
              <a:t>that…</a:t>
            </a:r>
            <a:r>
              <a:rPr lang="en-US" sz="2800" b="1" dirty="0" smtClean="0"/>
              <a:t>Texas </a:t>
            </a:r>
            <a:r>
              <a:rPr lang="en-US" sz="2800" b="1" dirty="0"/>
              <a:t>leaders must adopt and execute a plan for the 115 waiver renewal that includes drawing down all available federal funds to expand health coverage for low-income Texans.</a:t>
            </a:r>
          </a:p>
          <a:p>
            <a:endParaRPr lang="en-US" sz="2800" dirty="0"/>
          </a:p>
        </p:txBody>
      </p:sp>
      <p:sp>
        <p:nvSpPr>
          <p:cNvPr id="2" name="Title 1"/>
          <p:cNvSpPr>
            <a:spLocks noGrp="1"/>
          </p:cNvSpPr>
          <p:nvPr>
            <p:ph type="ctrTitle"/>
          </p:nvPr>
        </p:nvSpPr>
        <p:spPr/>
        <p:txBody>
          <a:bodyPr/>
          <a:lstStyle/>
          <a:p>
            <a:r>
              <a:rPr lang="en-US" dirty="0" smtClean="0"/>
              <a:t>Delivery System Reform Incentive Program (DSRIP)</a:t>
            </a:r>
            <a:endParaRPr lang="en-US" dirty="0"/>
          </a:p>
        </p:txBody>
      </p:sp>
      <p:sp>
        <p:nvSpPr>
          <p:cNvPr id="5" name="Subtitle 4"/>
          <p:cNvSpPr>
            <a:spLocks noGrp="1"/>
          </p:cNvSpPr>
          <p:nvPr>
            <p:ph type="subTitle" idx="10"/>
          </p:nvPr>
        </p:nvSpPr>
        <p:spPr/>
        <p:txBody>
          <a:bodyPr/>
          <a:lstStyle/>
          <a:p>
            <a:endParaRPr lang="en-US"/>
          </a:p>
        </p:txBody>
      </p:sp>
      <p:sp>
        <p:nvSpPr>
          <p:cNvPr id="4" name="TextBox 3"/>
          <p:cNvSpPr txBox="1"/>
          <p:nvPr/>
        </p:nvSpPr>
        <p:spPr>
          <a:xfrm>
            <a:off x="228600" y="6564991"/>
            <a:ext cx="5171124" cy="246221"/>
          </a:xfrm>
          <a:prstGeom prst="rect">
            <a:avLst/>
          </a:prstGeom>
          <a:noFill/>
        </p:spPr>
        <p:txBody>
          <a:bodyPr vert="horz" wrap="square" rtlCol="0">
            <a:spAutoFit/>
          </a:bodyPr>
          <a:lstStyle/>
          <a:p>
            <a:r>
              <a:rPr lang="en-US" sz="1000" dirty="0" smtClean="0">
                <a:solidFill>
                  <a:schemeClr val="bg2"/>
                </a:solidFill>
              </a:rPr>
              <a:t>Texas Family Physician, Vol. 66 No. 3 2015</a:t>
            </a:r>
            <a:endParaRPr lang="en-US" sz="1000" dirty="0">
              <a:solidFill>
                <a:schemeClr val="bg2"/>
              </a:solidFill>
            </a:endParaRPr>
          </a:p>
        </p:txBody>
      </p:sp>
    </p:spTree>
    <p:extLst>
      <p:ext uri="{BB962C8B-B14F-4D97-AF65-F5344CB8AC3E}">
        <p14:creationId xmlns:p14="http://schemas.microsoft.com/office/powerpoint/2010/main" val="400442615"/>
      </p:ext>
    </p:extLst>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27,000,000 (27 million) Texans</a:t>
            </a:r>
          </a:p>
          <a:p>
            <a:r>
              <a:rPr lang="en-US" dirty="0"/>
              <a:t>Estimating 5,000,000 uninsured</a:t>
            </a:r>
          </a:p>
          <a:p>
            <a:r>
              <a:rPr lang="en-US" dirty="0"/>
              <a:t>$29 Billion over 5 years = $5.8 B per year</a:t>
            </a:r>
          </a:p>
          <a:p>
            <a:r>
              <a:rPr lang="en-US" dirty="0"/>
              <a:t>Then the waiver represents a spend of </a:t>
            </a:r>
            <a:r>
              <a:rPr lang="en-US" dirty="0">
                <a:solidFill>
                  <a:srgbClr val="FF0000"/>
                </a:solidFill>
              </a:rPr>
              <a:t>$1160 </a:t>
            </a:r>
            <a:r>
              <a:rPr lang="en-US" dirty="0"/>
              <a:t>per uninsured Texan per year over 5 years</a:t>
            </a:r>
          </a:p>
          <a:p>
            <a:r>
              <a:rPr lang="en-US" dirty="0"/>
              <a:t>U.S. health care spending reached </a:t>
            </a:r>
            <a:r>
              <a:rPr lang="en-US" dirty="0">
                <a:solidFill>
                  <a:srgbClr val="FF0000"/>
                </a:solidFill>
              </a:rPr>
              <a:t>$9,255 </a:t>
            </a:r>
            <a:r>
              <a:rPr lang="en-US" dirty="0"/>
              <a:t>per person in 2013.</a:t>
            </a:r>
          </a:p>
        </p:txBody>
      </p:sp>
      <p:sp>
        <p:nvSpPr>
          <p:cNvPr id="2" name="Title 1"/>
          <p:cNvSpPr>
            <a:spLocks noGrp="1"/>
          </p:cNvSpPr>
          <p:nvPr>
            <p:ph type="ctrTitle"/>
          </p:nvPr>
        </p:nvSpPr>
        <p:spPr/>
        <p:txBody>
          <a:bodyPr/>
          <a:lstStyle/>
          <a:p>
            <a:r>
              <a:rPr lang="en-US" dirty="0" smtClean="0"/>
              <a:t>Some numbers</a:t>
            </a:r>
            <a:endParaRPr lang="en-US" dirty="0"/>
          </a:p>
        </p:txBody>
      </p:sp>
      <p:sp>
        <p:nvSpPr>
          <p:cNvPr id="5" name="Subtitle 4"/>
          <p:cNvSpPr>
            <a:spLocks noGrp="1"/>
          </p:cNvSpPr>
          <p:nvPr>
            <p:ph type="subTitle" idx="10"/>
          </p:nvPr>
        </p:nvSpPr>
        <p:spPr/>
        <p:txBody>
          <a:bodyPr/>
          <a:lstStyle/>
          <a:p>
            <a:endParaRPr lang="en-US"/>
          </a:p>
        </p:txBody>
      </p:sp>
      <p:sp>
        <p:nvSpPr>
          <p:cNvPr id="4" name="TextBox 3"/>
          <p:cNvSpPr txBox="1"/>
          <p:nvPr/>
        </p:nvSpPr>
        <p:spPr>
          <a:xfrm>
            <a:off x="16516" y="6080450"/>
            <a:ext cx="1888485" cy="400110"/>
          </a:xfrm>
          <a:prstGeom prst="rect">
            <a:avLst/>
          </a:prstGeom>
          <a:noFill/>
        </p:spPr>
        <p:txBody>
          <a:bodyPr vert="horz" wrap="square" rtlCol="0">
            <a:spAutoFit/>
          </a:bodyPr>
          <a:lstStyle/>
          <a:p>
            <a:r>
              <a:rPr lang="en-US" dirty="0" smtClean="0"/>
              <a:t>dshs.state.tx.us</a:t>
            </a:r>
            <a:endParaRPr lang="en-US" dirty="0"/>
          </a:p>
        </p:txBody>
      </p:sp>
    </p:spTree>
    <p:extLst>
      <p:ext uri="{BB962C8B-B14F-4D97-AF65-F5344CB8AC3E}">
        <p14:creationId xmlns:p14="http://schemas.microsoft.com/office/powerpoint/2010/main" val="2416803330"/>
      </p:ext>
    </p:extLst>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$ 3.3 billion annual budget for DSHS </a:t>
            </a:r>
          </a:p>
          <a:p>
            <a:r>
              <a:rPr lang="en-US" dirty="0" smtClean="0"/>
              <a:t>27,000,000 (27 million) Texans</a:t>
            </a:r>
          </a:p>
          <a:p>
            <a:r>
              <a:rPr lang="en-US" dirty="0" smtClean="0"/>
              <a:t>Then the state spends </a:t>
            </a:r>
            <a:r>
              <a:rPr lang="en-US" dirty="0" smtClean="0">
                <a:solidFill>
                  <a:srgbClr val="FF0000"/>
                </a:solidFill>
              </a:rPr>
              <a:t>$122.22 </a:t>
            </a:r>
            <a:r>
              <a:rPr lang="en-US" dirty="0" smtClean="0"/>
              <a:t>per Texan per year through DSHS</a:t>
            </a:r>
          </a:p>
          <a:p>
            <a:r>
              <a:rPr lang="en-US" dirty="0" smtClean="0"/>
              <a:t>8% of DSHS funding identified as spending for public health = </a:t>
            </a:r>
            <a:r>
              <a:rPr lang="en-US" dirty="0" smtClean="0">
                <a:solidFill>
                  <a:srgbClr val="FF0000"/>
                </a:solidFill>
              </a:rPr>
              <a:t>$9.78 per Texan per year</a:t>
            </a:r>
            <a:endParaRPr lang="en-US" dirty="0">
              <a:solidFill>
                <a:srgbClr val="FF0000"/>
              </a:solidFill>
            </a:endParaRPr>
          </a:p>
        </p:txBody>
      </p:sp>
      <p:sp>
        <p:nvSpPr>
          <p:cNvPr id="2" name="Title 1"/>
          <p:cNvSpPr>
            <a:spLocks noGrp="1"/>
          </p:cNvSpPr>
          <p:nvPr>
            <p:ph type="ctrTitle"/>
          </p:nvPr>
        </p:nvSpPr>
        <p:spPr/>
        <p:txBody>
          <a:bodyPr/>
          <a:lstStyle/>
          <a:p>
            <a:r>
              <a:rPr lang="en-US" dirty="0" smtClean="0"/>
              <a:t>More numbers</a:t>
            </a:r>
            <a:endParaRPr lang="en-US" dirty="0"/>
          </a:p>
        </p:txBody>
      </p:sp>
      <p:sp>
        <p:nvSpPr>
          <p:cNvPr id="5" name="Subtitle 4"/>
          <p:cNvSpPr>
            <a:spLocks noGrp="1"/>
          </p:cNvSpPr>
          <p:nvPr>
            <p:ph type="subTitle" idx="10"/>
          </p:nvPr>
        </p:nvSpPr>
        <p:spPr/>
        <p:txBody>
          <a:bodyPr/>
          <a:lstStyle/>
          <a:p>
            <a:endParaRPr lang="en-US"/>
          </a:p>
        </p:txBody>
      </p:sp>
      <p:sp>
        <p:nvSpPr>
          <p:cNvPr id="4" name="TextBox 3"/>
          <p:cNvSpPr txBox="1"/>
          <p:nvPr/>
        </p:nvSpPr>
        <p:spPr>
          <a:xfrm>
            <a:off x="16516" y="6080450"/>
            <a:ext cx="1888485" cy="400110"/>
          </a:xfrm>
          <a:prstGeom prst="rect">
            <a:avLst/>
          </a:prstGeom>
          <a:noFill/>
        </p:spPr>
        <p:txBody>
          <a:bodyPr vert="horz" wrap="square" rtlCol="0">
            <a:spAutoFit/>
          </a:bodyPr>
          <a:lstStyle/>
          <a:p>
            <a:r>
              <a:rPr lang="en-US" dirty="0" smtClean="0"/>
              <a:t>dshs.state.tx.us</a:t>
            </a:r>
            <a:endParaRPr lang="en-US" dirty="0"/>
          </a:p>
        </p:txBody>
      </p:sp>
    </p:spTree>
    <p:extLst>
      <p:ext uri="{BB962C8B-B14F-4D97-AF65-F5344CB8AC3E}">
        <p14:creationId xmlns:p14="http://schemas.microsoft.com/office/powerpoint/2010/main" val="1198324751"/>
      </p:ext>
    </p:extLst>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3886" y="250373"/>
            <a:ext cx="2320119" cy="369332"/>
          </a:xfrm>
          <a:prstGeom prst="rect">
            <a:avLst/>
          </a:prstGeom>
          <a:solidFill>
            <a:schemeClr val="bg1"/>
          </a:solidFill>
        </p:spPr>
        <p:txBody>
          <a:bodyPr wrap="square" rtlCol="0">
            <a:spAutoFit/>
          </a:bodyPr>
          <a:lstStyle/>
          <a:p>
            <a:pPr defTabSz="457200" eaLnBrk="1" fontAlgn="auto" hangingPunct="1">
              <a:spcBef>
                <a:spcPts val="0"/>
              </a:spcBef>
              <a:spcAft>
                <a:spcPts val="0"/>
              </a:spcAft>
            </a:pPr>
            <a:endParaRPr lang="en-US" sz="1800" b="0" dirty="0">
              <a:solidFill>
                <a:prstClr val="black"/>
              </a:solidFill>
              <a:latin typeface="Helvetica"/>
            </a:endParaRPr>
          </a:p>
        </p:txBody>
      </p:sp>
      <p:pic>
        <p:nvPicPr>
          <p:cNvPr id="6" name="Picture 5"/>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0509" y="1354566"/>
            <a:ext cx="1297643" cy="1297642"/>
          </a:xfrm>
          <a:prstGeom prst="rect">
            <a:avLst/>
          </a:prstGeom>
        </p:spPr>
      </p:pic>
      <p:pic>
        <p:nvPicPr>
          <p:cNvPr id="7" name="Picture 6"/>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068148" y="1348293"/>
            <a:ext cx="1018761" cy="1251772"/>
          </a:xfrm>
          <a:prstGeom prst="rect">
            <a:avLst/>
          </a:prstGeom>
        </p:spPr>
      </p:pic>
      <p:pic>
        <p:nvPicPr>
          <p:cNvPr id="8" name="Picture 7"/>
          <p:cNvPicPr>
            <a:picLocks noChangeAspect="1"/>
          </p:cNvPicPr>
          <p:nvPr/>
        </p:nvPicPr>
        <p:blipFill rotWithShape="1">
          <a:blip r:embed="rId5">
            <a:duotone>
              <a:prstClr val="black"/>
              <a:schemeClr val="accent4">
                <a:tint val="45000"/>
                <a:satMod val="400000"/>
              </a:schemeClr>
            </a:duotone>
            <a:extLst>
              <a:ext uri="{28A0092B-C50C-407E-A947-70E740481C1C}">
                <a14:useLocalDpi xmlns:a14="http://schemas.microsoft.com/office/drawing/2010/main" val="0"/>
              </a:ext>
            </a:extLst>
          </a:blip>
          <a:srcRect l="2941" t="1269" r="2941" b="5330"/>
          <a:stretch/>
        </p:blipFill>
        <p:spPr>
          <a:xfrm>
            <a:off x="2677369" y="1431844"/>
            <a:ext cx="1613649" cy="1237131"/>
          </a:xfrm>
          <a:prstGeom prst="roundRect">
            <a:avLst>
              <a:gd name="adj" fmla="val 8594"/>
            </a:avLst>
          </a:prstGeom>
          <a:solidFill>
            <a:srgbClr val="FFFFFF">
              <a:shade val="85000"/>
            </a:srgbClr>
          </a:solidFill>
          <a:ln>
            <a:noFill/>
          </a:ln>
          <a:effectLst/>
        </p:spPr>
      </p:pic>
      <p:sp>
        <p:nvSpPr>
          <p:cNvPr id="19" name="TextBox 18"/>
          <p:cNvSpPr txBox="1"/>
          <p:nvPr/>
        </p:nvSpPr>
        <p:spPr>
          <a:xfrm>
            <a:off x="4940317" y="2849886"/>
            <a:ext cx="1419833" cy="1231106"/>
          </a:xfrm>
          <a:prstGeom prst="rect">
            <a:avLst/>
          </a:prstGeom>
          <a:noFill/>
        </p:spPr>
        <p:txBody>
          <a:bodyPr wrap="square" rtlCol="0">
            <a:spAutoFit/>
          </a:bodyPr>
          <a:lstStyle/>
          <a:p>
            <a:pPr algn="ctr" eaLnBrk="1" fontAlgn="auto" hangingPunct="1">
              <a:spcBef>
                <a:spcPts val="0"/>
              </a:spcBef>
              <a:spcAft>
                <a:spcPts val="0"/>
              </a:spcAft>
            </a:pPr>
            <a:r>
              <a:rPr lang="en-US" sz="1200" dirty="0">
                <a:solidFill>
                  <a:srgbClr val="7030A0"/>
                </a:solidFill>
                <a:latin typeface="Helvetica"/>
                <a:ea typeface="ＭＳ Ｐゴシック" charset="-128"/>
              </a:rPr>
              <a:t>Physical Activity</a:t>
            </a:r>
          </a:p>
          <a:p>
            <a:pPr algn="ctr" eaLnBrk="1" fontAlgn="auto" hangingPunct="1">
              <a:spcBef>
                <a:spcPts val="0"/>
              </a:spcBef>
              <a:spcAft>
                <a:spcPts val="0"/>
              </a:spcAft>
            </a:pPr>
            <a:r>
              <a:rPr lang="en-US" sz="1000" b="0" i="1" dirty="0">
                <a:solidFill>
                  <a:srgbClr val="7030A0"/>
                </a:solidFill>
                <a:latin typeface="Helvetica"/>
                <a:ea typeface="ＭＳ Ｐゴシック" charset="-128"/>
              </a:rPr>
              <a:t>Increase percentage of Americans who live in environments that support  active lifestyles</a:t>
            </a:r>
          </a:p>
          <a:p>
            <a:pPr algn="ctr" eaLnBrk="1" fontAlgn="auto" hangingPunct="1">
              <a:spcBef>
                <a:spcPts val="0"/>
              </a:spcBef>
              <a:spcAft>
                <a:spcPts val="0"/>
              </a:spcAft>
            </a:pPr>
            <a:endParaRPr lang="en-US" sz="1200" b="0" dirty="0">
              <a:solidFill>
                <a:srgbClr val="7030A0"/>
              </a:solidFill>
              <a:latin typeface="Helvetica"/>
              <a:ea typeface="ＭＳ Ｐゴシック" charset="-128"/>
            </a:endParaRPr>
          </a:p>
        </p:txBody>
      </p:sp>
      <p:sp>
        <p:nvSpPr>
          <p:cNvPr id="20" name="TextBox 19"/>
          <p:cNvSpPr txBox="1"/>
          <p:nvPr/>
        </p:nvSpPr>
        <p:spPr>
          <a:xfrm>
            <a:off x="2588289" y="2849886"/>
            <a:ext cx="1666168" cy="892552"/>
          </a:xfrm>
          <a:prstGeom prst="rect">
            <a:avLst/>
          </a:prstGeom>
          <a:noFill/>
        </p:spPr>
        <p:txBody>
          <a:bodyPr wrap="square" rtlCol="0">
            <a:spAutoFit/>
          </a:bodyPr>
          <a:lstStyle/>
          <a:p>
            <a:pPr algn="ctr" eaLnBrk="1" fontAlgn="auto" hangingPunct="1">
              <a:spcBef>
                <a:spcPts val="0"/>
              </a:spcBef>
              <a:spcAft>
                <a:spcPts val="0"/>
              </a:spcAft>
            </a:pPr>
            <a:r>
              <a:rPr lang="en-US" sz="1200" dirty="0">
                <a:solidFill>
                  <a:srgbClr val="7030A0"/>
                </a:solidFill>
                <a:latin typeface="Helvetica"/>
                <a:ea typeface="ＭＳ Ｐゴシック" charset="-128"/>
              </a:rPr>
              <a:t>Nutrition</a:t>
            </a:r>
          </a:p>
          <a:p>
            <a:pPr algn="ctr" eaLnBrk="1" fontAlgn="auto" hangingPunct="1">
              <a:spcBef>
                <a:spcPts val="0"/>
              </a:spcBef>
              <a:spcAft>
                <a:spcPts val="0"/>
              </a:spcAft>
            </a:pPr>
            <a:r>
              <a:rPr lang="en-US" sz="1000" b="0" i="1" dirty="0">
                <a:solidFill>
                  <a:srgbClr val="7030A0"/>
                </a:solidFill>
                <a:latin typeface="Helvetica"/>
                <a:ea typeface="ＭＳ Ｐゴシック" charset="-128"/>
              </a:rPr>
              <a:t>Improve environments that support healthy eating and </a:t>
            </a:r>
            <a:r>
              <a:rPr lang="en-US" sz="1000" b="0" dirty="0">
                <a:solidFill>
                  <a:srgbClr val="7030A0"/>
                </a:solidFill>
                <a:latin typeface="Helvetica"/>
                <a:ea typeface="ＭＳ Ｐゴシック" charset="-128"/>
              </a:rPr>
              <a:t>improve quality of foods available</a:t>
            </a:r>
          </a:p>
        </p:txBody>
      </p:sp>
      <p:sp>
        <p:nvSpPr>
          <p:cNvPr id="21" name="TextBox 20"/>
          <p:cNvSpPr txBox="1"/>
          <p:nvPr/>
        </p:nvSpPr>
        <p:spPr>
          <a:xfrm>
            <a:off x="271880" y="2849886"/>
            <a:ext cx="1667121" cy="1269578"/>
          </a:xfrm>
          <a:prstGeom prst="rect">
            <a:avLst/>
          </a:prstGeom>
          <a:noFill/>
        </p:spPr>
        <p:txBody>
          <a:bodyPr wrap="square" rtlCol="0">
            <a:spAutoFit/>
          </a:bodyPr>
          <a:lstStyle/>
          <a:p>
            <a:pPr algn="ctr" eaLnBrk="1" fontAlgn="auto" hangingPunct="1">
              <a:spcBef>
                <a:spcPts val="0"/>
              </a:spcBef>
              <a:spcAft>
                <a:spcPts val="0"/>
              </a:spcAft>
            </a:pPr>
            <a:r>
              <a:rPr lang="en-US" sz="1200" dirty="0">
                <a:solidFill>
                  <a:srgbClr val="7030A0"/>
                </a:solidFill>
                <a:latin typeface="Helvetica"/>
                <a:ea typeface="ＭＳ Ｐゴシック" charset="-128"/>
              </a:rPr>
              <a:t>Tobacco</a:t>
            </a:r>
          </a:p>
          <a:p>
            <a:pPr algn="ctr" eaLnBrk="1" fontAlgn="auto" hangingPunct="1">
              <a:spcBef>
                <a:spcPts val="0"/>
              </a:spcBef>
              <a:spcAft>
                <a:spcPts val="0"/>
              </a:spcAft>
            </a:pPr>
            <a:r>
              <a:rPr lang="en-US" sz="1000" b="0" i="1" dirty="0">
                <a:solidFill>
                  <a:srgbClr val="7030A0"/>
                </a:solidFill>
                <a:latin typeface="Helvetica"/>
                <a:ea typeface="ＭＳ Ｐゴシック" charset="-128"/>
              </a:rPr>
              <a:t>Increase percentage of Americans who live in environments that support smoke-free air and smoking cessation</a:t>
            </a:r>
          </a:p>
          <a:p>
            <a:pPr algn="ctr" eaLnBrk="1" fontAlgn="auto" hangingPunct="1">
              <a:spcBef>
                <a:spcPts val="0"/>
              </a:spcBef>
              <a:spcAft>
                <a:spcPts val="0"/>
              </a:spcAft>
            </a:pPr>
            <a:r>
              <a:rPr lang="en-US" sz="1200" b="0" dirty="0">
                <a:solidFill>
                  <a:srgbClr val="7030A0"/>
                </a:solidFill>
                <a:latin typeface="Helvetica"/>
                <a:ea typeface="ＭＳ Ｐゴシック" charset="-128"/>
              </a:rPr>
              <a:t> </a:t>
            </a:r>
          </a:p>
        </p:txBody>
      </p:sp>
      <p:sp>
        <p:nvSpPr>
          <p:cNvPr id="24" name="TextBox 23"/>
          <p:cNvSpPr txBox="1"/>
          <p:nvPr/>
        </p:nvSpPr>
        <p:spPr>
          <a:xfrm>
            <a:off x="6988449" y="2806428"/>
            <a:ext cx="1831963" cy="892552"/>
          </a:xfrm>
          <a:prstGeom prst="rect">
            <a:avLst/>
          </a:prstGeom>
          <a:noFill/>
        </p:spPr>
        <p:txBody>
          <a:bodyPr wrap="square" rtlCol="0">
            <a:spAutoFit/>
          </a:bodyPr>
          <a:lstStyle/>
          <a:p>
            <a:pPr algn="ctr" eaLnBrk="1" fontAlgn="auto" hangingPunct="1">
              <a:spcBef>
                <a:spcPts val="0"/>
              </a:spcBef>
              <a:spcAft>
                <a:spcPts val="0"/>
              </a:spcAft>
            </a:pPr>
            <a:r>
              <a:rPr lang="en-US" sz="1200" dirty="0">
                <a:solidFill>
                  <a:srgbClr val="7030A0"/>
                </a:solidFill>
                <a:latin typeface="Helvetica"/>
                <a:ea typeface="ＭＳ Ｐゴシック" charset="-128"/>
              </a:rPr>
              <a:t>Health Factors</a:t>
            </a:r>
          </a:p>
          <a:p>
            <a:pPr algn="ctr" eaLnBrk="1" fontAlgn="auto" hangingPunct="1">
              <a:spcBef>
                <a:spcPts val="0"/>
              </a:spcBef>
              <a:spcAft>
                <a:spcPts val="0"/>
              </a:spcAft>
            </a:pPr>
            <a:r>
              <a:rPr lang="en-US" sz="1000" b="0" i="1" dirty="0">
                <a:solidFill>
                  <a:srgbClr val="7030A0"/>
                </a:solidFill>
                <a:latin typeface="Helvetica"/>
                <a:ea typeface="ＭＳ Ｐゴシック" charset="-128"/>
              </a:rPr>
              <a:t>Improve environments that support healthy weight, blood pressure, glucose and cholesterol</a:t>
            </a:r>
          </a:p>
        </p:txBody>
      </p:sp>
      <p:sp>
        <p:nvSpPr>
          <p:cNvPr id="25" name="Title 1"/>
          <p:cNvSpPr txBox="1">
            <a:spLocks/>
          </p:cNvSpPr>
          <p:nvPr/>
        </p:nvSpPr>
        <p:spPr bwMode="auto">
          <a:xfrm>
            <a:off x="-8826" y="536367"/>
            <a:ext cx="9095451" cy="664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2824" b="1" kern="1200" dirty="0" smtClean="0">
                <a:solidFill>
                  <a:srgbClr val="7030A0"/>
                </a:solidFill>
                <a:latin typeface="+mj-lt"/>
                <a:ea typeface="ＭＳ Ｐゴシック" charset="-128"/>
                <a:cs typeface="+mj-cs"/>
              </a:defRPr>
            </a:lvl1pPr>
            <a:lvl2pPr algn="ctr" rtl="0" eaLnBrk="0" fontAlgn="base" hangingPunct="0">
              <a:spcBef>
                <a:spcPct val="0"/>
              </a:spcBef>
              <a:spcAft>
                <a:spcPct val="0"/>
              </a:spcAft>
              <a:defRPr sz="3883">
                <a:solidFill>
                  <a:srgbClr val="A6A6A6"/>
                </a:solidFill>
                <a:latin typeface="Calibri" pitchFamily="34" charset="0"/>
                <a:ea typeface="ＭＳ Ｐゴシック" charset="-128"/>
              </a:defRPr>
            </a:lvl2pPr>
            <a:lvl3pPr algn="ctr" rtl="0" eaLnBrk="0" fontAlgn="base" hangingPunct="0">
              <a:spcBef>
                <a:spcPct val="0"/>
              </a:spcBef>
              <a:spcAft>
                <a:spcPct val="0"/>
              </a:spcAft>
              <a:defRPr sz="3883">
                <a:solidFill>
                  <a:srgbClr val="A6A6A6"/>
                </a:solidFill>
                <a:latin typeface="Calibri" pitchFamily="34" charset="0"/>
                <a:ea typeface="ＭＳ Ｐゴシック" charset="-128"/>
              </a:defRPr>
            </a:lvl3pPr>
            <a:lvl4pPr algn="ctr" rtl="0" eaLnBrk="0" fontAlgn="base" hangingPunct="0">
              <a:spcBef>
                <a:spcPct val="0"/>
              </a:spcBef>
              <a:spcAft>
                <a:spcPct val="0"/>
              </a:spcAft>
              <a:defRPr sz="3883">
                <a:solidFill>
                  <a:srgbClr val="A6A6A6"/>
                </a:solidFill>
                <a:latin typeface="Calibri" pitchFamily="34" charset="0"/>
                <a:ea typeface="ＭＳ Ｐゴシック" charset="-128"/>
              </a:defRPr>
            </a:lvl4pPr>
            <a:lvl5pPr algn="ctr" rtl="0" eaLnBrk="0" fontAlgn="base" hangingPunct="0">
              <a:spcBef>
                <a:spcPct val="0"/>
              </a:spcBef>
              <a:spcAft>
                <a:spcPct val="0"/>
              </a:spcAft>
              <a:defRPr sz="3883">
                <a:solidFill>
                  <a:srgbClr val="A6A6A6"/>
                </a:solidFill>
                <a:latin typeface="Calibri" pitchFamily="34" charset="0"/>
                <a:ea typeface="ＭＳ Ｐゴシック" charset="-128"/>
              </a:defRPr>
            </a:lvl5pPr>
            <a:lvl6pPr marL="403433" algn="ctr" rtl="0" fontAlgn="base">
              <a:spcBef>
                <a:spcPct val="0"/>
              </a:spcBef>
              <a:spcAft>
                <a:spcPct val="0"/>
              </a:spcAft>
              <a:defRPr sz="3883">
                <a:solidFill>
                  <a:srgbClr val="A6A6A6"/>
                </a:solidFill>
                <a:latin typeface="Calibri" pitchFamily="34" charset="0"/>
                <a:ea typeface="ＭＳ Ｐゴシック" charset="-128"/>
              </a:defRPr>
            </a:lvl6pPr>
            <a:lvl7pPr marL="806867" algn="ctr" rtl="0" fontAlgn="base">
              <a:spcBef>
                <a:spcPct val="0"/>
              </a:spcBef>
              <a:spcAft>
                <a:spcPct val="0"/>
              </a:spcAft>
              <a:defRPr sz="3883">
                <a:solidFill>
                  <a:srgbClr val="A6A6A6"/>
                </a:solidFill>
                <a:latin typeface="Calibri" pitchFamily="34" charset="0"/>
                <a:ea typeface="ＭＳ Ｐゴシック" charset="-128"/>
              </a:defRPr>
            </a:lvl7pPr>
            <a:lvl8pPr marL="1210300" algn="ctr" rtl="0" fontAlgn="base">
              <a:spcBef>
                <a:spcPct val="0"/>
              </a:spcBef>
              <a:spcAft>
                <a:spcPct val="0"/>
              </a:spcAft>
              <a:defRPr sz="3883">
                <a:solidFill>
                  <a:srgbClr val="A6A6A6"/>
                </a:solidFill>
                <a:latin typeface="Calibri" pitchFamily="34" charset="0"/>
                <a:ea typeface="ＭＳ Ｐゴシック" charset="-128"/>
              </a:defRPr>
            </a:lvl8pPr>
            <a:lvl9pPr marL="1613733" algn="ctr" rtl="0" fontAlgn="base">
              <a:spcBef>
                <a:spcPct val="0"/>
              </a:spcBef>
              <a:spcAft>
                <a:spcPct val="0"/>
              </a:spcAft>
              <a:defRPr sz="3883">
                <a:solidFill>
                  <a:srgbClr val="A6A6A6"/>
                </a:solidFill>
                <a:latin typeface="Calibri" pitchFamily="34" charset="0"/>
                <a:ea typeface="ＭＳ Ｐゴシック" charset="-128"/>
              </a:defRPr>
            </a:lvl9pPr>
          </a:lstStyle>
          <a:p>
            <a:pPr algn="l"/>
            <a:endParaRPr sz="2800" dirty="0">
              <a:solidFill>
                <a:prstClr val="black"/>
              </a:solidFill>
            </a:endParaRPr>
          </a:p>
          <a:p>
            <a:r>
              <a:rPr sz="3200" b="0" dirty="0">
                <a:solidFill>
                  <a:srgbClr val="FF0000"/>
                </a:solidFill>
                <a:latin typeface="Century Gothic" charset="0"/>
                <a:ea typeface="ＭＳ Ｐゴシック" charset="0"/>
                <a:cs typeface="ＭＳ Ｐゴシック" charset="0"/>
              </a:rPr>
              <a:t>Building a </a:t>
            </a:r>
            <a:r>
              <a:rPr sz="3200" b="0" dirty="0" smtClean="0">
                <a:solidFill>
                  <a:srgbClr val="FF0000"/>
                </a:solidFill>
                <a:latin typeface="Century Gothic" charset="0"/>
                <a:ea typeface="ＭＳ Ｐゴシック" charset="0"/>
                <a:cs typeface="ＭＳ Ｐゴシック" charset="0"/>
              </a:rPr>
              <a:t>Healthy Community </a:t>
            </a:r>
            <a:endParaRPr sz="3200" b="0" dirty="0">
              <a:solidFill>
                <a:srgbClr val="FF0000"/>
              </a:solidFill>
              <a:latin typeface="Century Gothic" charset="0"/>
              <a:ea typeface="ＭＳ Ｐゴシック" charset="0"/>
              <a:cs typeface="ＭＳ Ｐゴシック" charset="0"/>
            </a:endParaRPr>
          </a:p>
        </p:txBody>
      </p:sp>
      <p:pic>
        <p:nvPicPr>
          <p:cNvPr id="26" name="Picture 25"/>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78721" y="1553189"/>
            <a:ext cx="1269243" cy="1099029"/>
          </a:xfrm>
          <a:prstGeom prst="rect">
            <a:avLst/>
          </a:prstGeom>
        </p:spPr>
      </p:pic>
      <p:pic>
        <p:nvPicPr>
          <p:cNvPr id="32" name="Picture 31"/>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1880" y="5346741"/>
            <a:ext cx="1667121" cy="1282901"/>
          </a:xfrm>
          <a:prstGeom prst="rect">
            <a:avLst/>
          </a:prstGeom>
        </p:spPr>
      </p:pic>
      <p:sp>
        <p:nvSpPr>
          <p:cNvPr id="33" name="TextBox 32"/>
          <p:cNvSpPr txBox="1"/>
          <p:nvPr/>
        </p:nvSpPr>
        <p:spPr>
          <a:xfrm>
            <a:off x="271875" y="4031356"/>
            <a:ext cx="1848096" cy="1231106"/>
          </a:xfrm>
          <a:prstGeom prst="rect">
            <a:avLst/>
          </a:prstGeom>
          <a:noFill/>
        </p:spPr>
        <p:txBody>
          <a:bodyPr wrap="square" rtlCol="0">
            <a:spAutoFit/>
          </a:bodyPr>
          <a:lstStyle/>
          <a:p>
            <a:pPr algn="ctr" eaLnBrk="1" fontAlgn="auto" hangingPunct="1">
              <a:spcBef>
                <a:spcPts val="0"/>
              </a:spcBef>
              <a:spcAft>
                <a:spcPts val="0"/>
              </a:spcAft>
            </a:pPr>
            <a:r>
              <a:rPr lang="en-US" sz="1200" dirty="0">
                <a:solidFill>
                  <a:srgbClr val="7030A0"/>
                </a:solidFill>
                <a:latin typeface="Helvetica"/>
                <a:ea typeface="ＭＳ Ｐゴシック" charset="-128"/>
              </a:rPr>
              <a:t>CPR/Chain of Survival</a:t>
            </a:r>
          </a:p>
          <a:p>
            <a:pPr algn="ctr" eaLnBrk="1" fontAlgn="auto" hangingPunct="1">
              <a:spcBef>
                <a:spcPts val="0"/>
              </a:spcBef>
              <a:spcAft>
                <a:spcPts val="0"/>
              </a:spcAft>
            </a:pPr>
            <a:r>
              <a:rPr lang="en-US" sz="1000" b="0" i="1" dirty="0">
                <a:solidFill>
                  <a:srgbClr val="7030A0"/>
                </a:solidFill>
                <a:latin typeface="Helvetica"/>
                <a:ea typeface="ＭＳ Ｐゴシック" charset="-128"/>
              </a:rPr>
              <a:t>Increase percentage of Americans who live in environments that support emergency response for cardiac arrest</a:t>
            </a:r>
          </a:p>
          <a:p>
            <a:pPr algn="ctr" eaLnBrk="1" fontAlgn="auto" hangingPunct="1">
              <a:spcBef>
                <a:spcPts val="0"/>
              </a:spcBef>
              <a:spcAft>
                <a:spcPts val="0"/>
              </a:spcAft>
            </a:pPr>
            <a:endParaRPr lang="en-US" sz="1200" b="0" dirty="0">
              <a:solidFill>
                <a:srgbClr val="7030A0"/>
              </a:solidFill>
              <a:latin typeface="Helvetica"/>
              <a:ea typeface="ＭＳ Ｐゴシック" charset="-128"/>
            </a:endParaRPr>
          </a:p>
        </p:txBody>
      </p:sp>
      <p:pic>
        <p:nvPicPr>
          <p:cNvPr id="34" name="Picture 33"/>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32753" y="5521665"/>
            <a:ext cx="1521713" cy="1077880"/>
          </a:xfrm>
          <a:prstGeom prst="rect">
            <a:avLst/>
          </a:prstGeom>
        </p:spPr>
      </p:pic>
      <p:sp>
        <p:nvSpPr>
          <p:cNvPr id="35" name="TextBox 34"/>
          <p:cNvSpPr txBox="1"/>
          <p:nvPr/>
        </p:nvSpPr>
        <p:spPr>
          <a:xfrm>
            <a:off x="2462101" y="4008880"/>
            <a:ext cx="2105399" cy="1231106"/>
          </a:xfrm>
          <a:prstGeom prst="rect">
            <a:avLst/>
          </a:prstGeom>
          <a:noFill/>
        </p:spPr>
        <p:txBody>
          <a:bodyPr wrap="square" rtlCol="0">
            <a:spAutoFit/>
          </a:bodyPr>
          <a:lstStyle/>
          <a:p>
            <a:pPr algn="ctr" eaLnBrk="1" fontAlgn="auto" hangingPunct="1">
              <a:spcBef>
                <a:spcPts val="0"/>
              </a:spcBef>
              <a:spcAft>
                <a:spcPts val="0"/>
              </a:spcAft>
            </a:pPr>
            <a:r>
              <a:rPr lang="en-US" sz="1200" dirty="0">
                <a:solidFill>
                  <a:srgbClr val="7030A0"/>
                </a:solidFill>
                <a:latin typeface="Helvetica"/>
                <a:ea typeface="ＭＳ Ｐゴシック" charset="-128"/>
              </a:rPr>
              <a:t>Acute Care &amp;</a:t>
            </a:r>
          </a:p>
          <a:p>
            <a:pPr algn="ctr" eaLnBrk="1" fontAlgn="auto" hangingPunct="1">
              <a:spcBef>
                <a:spcPts val="0"/>
              </a:spcBef>
              <a:spcAft>
                <a:spcPts val="0"/>
              </a:spcAft>
            </a:pPr>
            <a:r>
              <a:rPr lang="en-US" sz="1200" dirty="0">
                <a:solidFill>
                  <a:srgbClr val="7030A0"/>
                </a:solidFill>
                <a:latin typeface="Helvetica"/>
                <a:ea typeface="ＭＳ Ｐゴシック" charset="-128"/>
              </a:rPr>
              <a:t>Emergency Response</a:t>
            </a:r>
          </a:p>
          <a:p>
            <a:pPr algn="ctr" eaLnBrk="1" fontAlgn="auto" hangingPunct="1">
              <a:spcBef>
                <a:spcPts val="0"/>
              </a:spcBef>
              <a:spcAft>
                <a:spcPts val="0"/>
              </a:spcAft>
            </a:pPr>
            <a:r>
              <a:rPr lang="en-US" sz="1000" b="0" i="1" dirty="0">
                <a:solidFill>
                  <a:srgbClr val="7030A0"/>
                </a:solidFill>
                <a:latin typeface="Helvetica"/>
                <a:ea typeface="ＭＳ Ｐゴシック" charset="-128"/>
              </a:rPr>
              <a:t>Increase percentage of Americans who live in environments that support decreased cardiovascular disease mortality and improved quality of life</a:t>
            </a:r>
          </a:p>
        </p:txBody>
      </p:sp>
      <p:grpSp>
        <p:nvGrpSpPr>
          <p:cNvPr id="36" name="Group 35"/>
          <p:cNvGrpSpPr/>
          <p:nvPr/>
        </p:nvGrpSpPr>
        <p:grpSpPr>
          <a:xfrm>
            <a:off x="5297516" y="5215601"/>
            <a:ext cx="1062629" cy="1243275"/>
            <a:chOff x="6906132" y="5149946"/>
            <a:chExt cx="2649347" cy="2432770"/>
          </a:xfrm>
        </p:grpSpPr>
        <p:pic>
          <p:nvPicPr>
            <p:cNvPr id="37" name="Picture 36"/>
            <p:cNvPicPr>
              <a:picLocks noChangeAspect="1"/>
            </p:cNvPicPr>
            <p:nvPr/>
          </p:nvPicPr>
          <p:blipFill rotWithShape="1">
            <a:blip r:embed="rId9">
              <a:duotone>
                <a:schemeClr val="accent4">
                  <a:shade val="45000"/>
                  <a:satMod val="135000"/>
                </a:schemeClr>
                <a:prstClr val="white"/>
              </a:duotone>
              <a:extLst>
                <a:ext uri="{28A0092B-C50C-407E-A947-70E740481C1C}">
                  <a14:useLocalDpi xmlns:a14="http://schemas.microsoft.com/office/drawing/2010/main" val="0"/>
                </a:ext>
              </a:extLst>
            </a:blip>
            <a:srcRect l="66461" t="66000" r="1"/>
            <a:stretch/>
          </p:blipFill>
          <p:spPr>
            <a:xfrm>
              <a:off x="6906132" y="5149946"/>
              <a:ext cx="2649347" cy="2432770"/>
            </a:xfrm>
            <a:prstGeom prst="rect">
              <a:avLst/>
            </a:prstGeom>
          </p:spPr>
        </p:pic>
        <p:sp>
          <p:nvSpPr>
            <p:cNvPr id="38" name="Rounded Rectangle 37"/>
            <p:cNvSpPr/>
            <p:nvPr/>
          </p:nvSpPr>
          <p:spPr>
            <a:xfrm>
              <a:off x="7010982" y="5314287"/>
              <a:ext cx="2361617" cy="2133600"/>
            </a:xfrm>
            <a:prstGeom prst="roundRect">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00" b="0">
                <a:solidFill>
                  <a:srgbClr val="8064A2">
                    <a:lumMod val="50000"/>
                  </a:srgbClr>
                </a:solidFill>
              </a:endParaRPr>
            </a:p>
          </p:txBody>
        </p:sp>
      </p:grpSp>
      <p:sp>
        <p:nvSpPr>
          <p:cNvPr id="39" name="TextBox 38"/>
          <p:cNvSpPr txBox="1"/>
          <p:nvPr/>
        </p:nvSpPr>
        <p:spPr>
          <a:xfrm>
            <a:off x="4790365" y="4073222"/>
            <a:ext cx="1774208" cy="892552"/>
          </a:xfrm>
          <a:prstGeom prst="rect">
            <a:avLst/>
          </a:prstGeom>
          <a:noFill/>
        </p:spPr>
        <p:txBody>
          <a:bodyPr wrap="square" rtlCol="0">
            <a:spAutoFit/>
          </a:bodyPr>
          <a:lstStyle/>
          <a:p>
            <a:pPr algn="ctr" eaLnBrk="1" fontAlgn="auto" hangingPunct="1">
              <a:spcBef>
                <a:spcPts val="0"/>
              </a:spcBef>
              <a:spcAft>
                <a:spcPts val="0"/>
              </a:spcAft>
            </a:pPr>
            <a:r>
              <a:rPr lang="en-US" sz="1200" dirty="0">
                <a:solidFill>
                  <a:srgbClr val="7030A0"/>
                </a:solidFill>
                <a:latin typeface="Helvetica"/>
                <a:ea typeface="ＭＳ Ｐゴシック" charset="-128"/>
              </a:rPr>
              <a:t>Post-Event Care</a:t>
            </a:r>
          </a:p>
          <a:p>
            <a:pPr algn="ctr" eaLnBrk="1" fontAlgn="auto" hangingPunct="1">
              <a:spcBef>
                <a:spcPts val="0"/>
              </a:spcBef>
              <a:spcAft>
                <a:spcPts val="0"/>
              </a:spcAft>
            </a:pPr>
            <a:r>
              <a:rPr lang="en-US" sz="1000" b="0" i="1" dirty="0">
                <a:solidFill>
                  <a:srgbClr val="7030A0"/>
                </a:solidFill>
                <a:latin typeface="Helvetica"/>
                <a:ea typeface="ＭＳ Ｐゴシック" charset="-128"/>
              </a:rPr>
              <a:t>Increase percentage of Americans who receive the support and education needed after acute events</a:t>
            </a:r>
          </a:p>
        </p:txBody>
      </p:sp>
      <p:sp>
        <p:nvSpPr>
          <p:cNvPr id="40" name="TextBox 39"/>
          <p:cNvSpPr txBox="1"/>
          <p:nvPr/>
        </p:nvSpPr>
        <p:spPr>
          <a:xfrm>
            <a:off x="6988449" y="4073219"/>
            <a:ext cx="1831963" cy="738664"/>
          </a:xfrm>
          <a:prstGeom prst="rect">
            <a:avLst/>
          </a:prstGeom>
          <a:noFill/>
        </p:spPr>
        <p:txBody>
          <a:bodyPr wrap="square" rtlCol="0">
            <a:spAutoFit/>
          </a:bodyPr>
          <a:lstStyle/>
          <a:p>
            <a:pPr algn="ctr" eaLnBrk="1" fontAlgn="auto" hangingPunct="1">
              <a:spcBef>
                <a:spcPts val="0"/>
              </a:spcBef>
              <a:spcAft>
                <a:spcPts val="0"/>
              </a:spcAft>
            </a:pPr>
            <a:r>
              <a:rPr lang="en-US" sz="1200" dirty="0">
                <a:solidFill>
                  <a:srgbClr val="7030A0"/>
                </a:solidFill>
                <a:latin typeface="Helvetica"/>
                <a:ea typeface="ＭＳ Ｐゴシック" charset="-128"/>
              </a:rPr>
              <a:t>Social Determinants </a:t>
            </a:r>
          </a:p>
          <a:p>
            <a:pPr algn="ctr" eaLnBrk="1" fontAlgn="auto" hangingPunct="1">
              <a:spcBef>
                <a:spcPts val="0"/>
              </a:spcBef>
              <a:spcAft>
                <a:spcPts val="0"/>
              </a:spcAft>
            </a:pPr>
            <a:r>
              <a:rPr lang="en-US" sz="1000" b="0" i="1" dirty="0">
                <a:solidFill>
                  <a:srgbClr val="7030A0"/>
                </a:solidFill>
                <a:latin typeface="Helvetica"/>
                <a:ea typeface="ＭＳ Ｐゴシック" charset="-128"/>
              </a:rPr>
              <a:t>Ensure safe places to work, play, and get care are available for all Americans</a:t>
            </a:r>
          </a:p>
        </p:txBody>
      </p:sp>
      <p:pic>
        <p:nvPicPr>
          <p:cNvPr id="22" name="Picture 21"/>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18629" y="4865993"/>
            <a:ext cx="1879600" cy="1733550"/>
          </a:xfrm>
          <a:prstGeom prst="rect">
            <a:avLst/>
          </a:prstGeom>
        </p:spPr>
      </p:pic>
      <p:pic>
        <p:nvPicPr>
          <p:cNvPr id="23" name="Picture 22"/>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69037" y="5772002"/>
            <a:ext cx="274320" cy="274320"/>
          </a:xfrm>
          <a:prstGeom prst="rect">
            <a:avLst/>
          </a:prstGeom>
        </p:spPr>
      </p:pic>
      <p:pic>
        <p:nvPicPr>
          <p:cNvPr id="27" name="Picture 26"/>
          <p:cNvPicPr>
            <a:picLocks noChangeAspect="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95327" y="6131763"/>
            <a:ext cx="274320" cy="269376"/>
          </a:xfrm>
          <a:prstGeom prst="rect">
            <a:avLst/>
          </a:prstGeom>
        </p:spPr>
      </p:pic>
      <p:pic>
        <p:nvPicPr>
          <p:cNvPr id="28" name="Picture 27"/>
          <p:cNvPicPr>
            <a:picLocks noChangeAspect="1"/>
          </p:cNvPicPr>
          <p:nvPr/>
        </p:nvPicPr>
        <p:blipFill rotWithShape="1">
          <a:blip r:embed="rId13" cstate="print">
            <a:duotone>
              <a:prstClr val="black"/>
              <a:schemeClr val="accent4">
                <a:tint val="45000"/>
                <a:satMod val="400000"/>
              </a:schemeClr>
            </a:duotone>
            <a:extLst>
              <a:ext uri="{28A0092B-C50C-407E-A947-70E740481C1C}">
                <a14:useLocalDpi xmlns:a14="http://schemas.microsoft.com/office/drawing/2010/main" val="0"/>
              </a:ext>
            </a:extLst>
          </a:blip>
          <a:srcRect l="2941" t="1269" r="2941" b="5330"/>
          <a:stretch/>
        </p:blipFill>
        <p:spPr>
          <a:xfrm>
            <a:off x="7464189" y="5151214"/>
            <a:ext cx="274320" cy="210312"/>
          </a:xfrm>
          <a:prstGeom prst="roundRect">
            <a:avLst>
              <a:gd name="adj" fmla="val 8594"/>
            </a:avLst>
          </a:prstGeom>
          <a:solidFill>
            <a:srgbClr val="FFFFFF">
              <a:shade val="85000"/>
            </a:srgbClr>
          </a:solidFill>
          <a:ln>
            <a:noFill/>
          </a:ln>
          <a:effectLst/>
        </p:spPr>
      </p:pic>
      <p:pic>
        <p:nvPicPr>
          <p:cNvPr id="29" name="Picture 28"/>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77477" y="5484594"/>
            <a:ext cx="274320" cy="229126"/>
          </a:xfrm>
          <a:prstGeom prst="rect">
            <a:avLst/>
          </a:prstGeom>
        </p:spPr>
      </p:pic>
      <p:pic>
        <p:nvPicPr>
          <p:cNvPr id="30" name="Picture 29"/>
          <p:cNvPicPr>
            <a:picLocks noChangeAspect="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69037" y="5160972"/>
            <a:ext cx="274320" cy="211098"/>
          </a:xfrm>
          <a:prstGeom prst="rect">
            <a:avLst/>
          </a:prstGeom>
        </p:spPr>
      </p:pic>
      <p:pic>
        <p:nvPicPr>
          <p:cNvPr id="31" name="Picture 30"/>
          <p:cNvPicPr>
            <a:picLocks noChangeAspect="1"/>
          </p:cNvPicPr>
          <p:nvPr/>
        </p:nvPicPr>
        <p:blipFill>
          <a:blip r:embed="rId1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94717" y="6173576"/>
            <a:ext cx="274320" cy="194310"/>
          </a:xfrm>
          <a:prstGeom prst="rect">
            <a:avLst/>
          </a:prstGeom>
        </p:spPr>
      </p:pic>
      <p:pic>
        <p:nvPicPr>
          <p:cNvPr id="42" name="Picture 41"/>
          <p:cNvPicPr>
            <a:picLocks noChangeAspect="1"/>
          </p:cNvPicPr>
          <p:nvPr/>
        </p:nvPicPr>
        <p:blipFill rotWithShape="1">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l="66461" t="66000" r="1"/>
          <a:stretch/>
        </p:blipFill>
        <p:spPr>
          <a:xfrm>
            <a:off x="7522903" y="5865601"/>
            <a:ext cx="274320" cy="274320"/>
          </a:xfrm>
          <a:prstGeom prst="rect">
            <a:avLst/>
          </a:prstGeom>
        </p:spPr>
      </p:pic>
    </p:spTree>
    <p:extLst>
      <p:ext uri="{BB962C8B-B14F-4D97-AF65-F5344CB8AC3E}">
        <p14:creationId xmlns:p14="http://schemas.microsoft.com/office/powerpoint/2010/main" val="2386011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a:xfrm>
            <a:off x="2195513" y="3707821"/>
            <a:ext cx="6709907" cy="3146611"/>
          </a:xfrm>
        </p:spPr>
        <p:txBody>
          <a:bodyPr/>
          <a:lstStyle/>
          <a:p>
            <a:endParaRPr lang="en-US" dirty="0"/>
          </a:p>
        </p:txBody>
      </p:sp>
      <p:sp>
        <p:nvSpPr>
          <p:cNvPr id="2" name="Slide Number Placeholder 1"/>
          <p:cNvSpPr>
            <a:spLocks noGrp="1"/>
          </p:cNvSpPr>
          <p:nvPr>
            <p:ph type="sldNum" sz="quarter" idx="12"/>
          </p:nvPr>
        </p:nvSpPr>
        <p:spPr/>
        <p:txBody>
          <a:bodyPr/>
          <a:lstStyle/>
          <a:p>
            <a:fld id="{91DDE704-10F4-495D-BC06-5E5EE01BCFD6}" type="slidenum">
              <a:rPr lang="en-US" smtClean="0">
                <a:solidFill>
                  <a:prstClr val="white">
                    <a:tint val="75000"/>
                  </a:prstClr>
                </a:solidFill>
              </a:rPr>
              <a:pPr/>
              <a:t>28</a:t>
            </a:fld>
            <a:endParaRPr lang="en-US">
              <a:solidFill>
                <a:prstClr val="white">
                  <a:tint val="75000"/>
                </a:prstClr>
              </a:solidFill>
            </a:endParaRPr>
          </a:p>
        </p:txBody>
      </p:sp>
      <p:pic>
        <p:nvPicPr>
          <p:cNvPr id="6146" name="Picture 2"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647699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89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81000"/>
            <a:ext cx="6172200" cy="553998"/>
          </a:xfrm>
          <a:prstGeom prst="rect">
            <a:avLst/>
          </a:prstGeom>
        </p:spPr>
        <p:txBody>
          <a:bodyPr wrap="square">
            <a:spAutoFit/>
          </a:bodyPr>
          <a:lstStyle/>
          <a:p>
            <a:r>
              <a:rPr lang="en-US" sz="3000" dirty="0">
                <a:solidFill>
                  <a:prstClr val="black"/>
                </a:solidFill>
              </a:rPr>
              <a:t>Example: Tobacco</a:t>
            </a:r>
          </a:p>
        </p:txBody>
      </p:sp>
      <p:graphicFrame>
        <p:nvGraphicFramePr>
          <p:cNvPr id="8" name="Table 7"/>
          <p:cNvGraphicFramePr>
            <a:graphicFrameLocks noGrp="1"/>
          </p:cNvGraphicFramePr>
          <p:nvPr>
            <p:extLst>
              <p:ext uri="{D42A27DB-BD31-4B8C-83A1-F6EECF244321}">
                <p14:modId xmlns:p14="http://schemas.microsoft.com/office/powerpoint/2010/main" val="3096016499"/>
              </p:ext>
            </p:extLst>
          </p:nvPr>
        </p:nvGraphicFramePr>
        <p:xfrm>
          <a:off x="1117242" y="1371600"/>
          <a:ext cx="6310315" cy="3592451"/>
        </p:xfrm>
        <a:graphic>
          <a:graphicData uri="http://schemas.openxmlformats.org/drawingml/2006/table">
            <a:tbl>
              <a:tblPr firstRow="1" firstCol="1" bandRow="1"/>
              <a:tblGrid>
                <a:gridCol w="573112"/>
                <a:gridCol w="1226810"/>
                <a:gridCol w="1510523"/>
                <a:gridCol w="1538758"/>
                <a:gridCol w="1461112"/>
              </a:tblGrid>
              <a:tr h="175336">
                <a:tc>
                  <a:txBody>
                    <a:bodyPr/>
                    <a:lstStyle/>
                    <a:p>
                      <a:pPr marL="0" marR="0" lvl="0" indent="0" algn="l" defTabSz="914400" rtl="0" eaLnBrk="1" latinLnBrk="0" hangingPunct="1">
                        <a:lnSpc>
                          <a:spcPct val="115000"/>
                        </a:lnSpc>
                        <a:spcBef>
                          <a:spcPts val="0"/>
                        </a:spcBef>
                        <a:spcAft>
                          <a:spcPts val="0"/>
                        </a:spcAft>
                        <a:buFont typeface="Symbol" panose="05050102010706020507" pitchFamily="18" charset="2"/>
                        <a:buNone/>
                      </a:pPr>
                      <a:endParaRPr lang="en-US" sz="1100" b="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c>
                  <a:txBody>
                    <a:bodyPr/>
                    <a:lstStyle/>
                    <a:p>
                      <a:pPr marL="0" marR="0" lvl="0" indent="0" algn="ctr" defTabSz="914400" rtl="0" eaLnBrk="1" latinLnBrk="0" hangingPunct="1">
                        <a:lnSpc>
                          <a:spcPct val="115000"/>
                        </a:lnSpc>
                        <a:spcBef>
                          <a:spcPts val="0"/>
                        </a:spcBef>
                        <a:spcAft>
                          <a:spcPts val="0"/>
                        </a:spcAft>
                        <a:buFont typeface="Symbol" panose="05050102010706020507" pitchFamily="18" charset="2"/>
                        <a:buNone/>
                      </a:pPr>
                      <a:r>
                        <a:rPr lang="en-US" sz="1100" b="1"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Outcome</a:t>
                      </a:r>
                      <a:endParaRPr lang="en-US" sz="11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100" b="1"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Good</a:t>
                      </a: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100" b="1"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Intermediate</a:t>
                      </a: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100" b="1"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Poor</a:t>
                      </a:r>
                    </a:p>
                  </a:txBody>
                  <a:tcPr marL="36456" marR="36456"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1898376">
                <a:tc rowSpan="3">
                  <a:txBody>
                    <a:bodyPr/>
                    <a:lstStyle/>
                    <a:p>
                      <a:pPr marL="0" marR="0" algn="l">
                        <a:lnSpc>
                          <a:spcPct val="115000"/>
                        </a:lnSpc>
                        <a:spcBef>
                          <a:spcPts val="0"/>
                        </a:spcBef>
                        <a:spcAft>
                          <a:spcPts val="0"/>
                        </a:spcAft>
                      </a:pPr>
                      <a:endParaRPr lang="en-US" sz="11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1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1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1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100" b="1" u="sng"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Reduce</a:t>
                      </a:r>
                    </a:p>
                    <a:p>
                      <a:pPr marL="0" marR="0" algn="l">
                        <a:lnSpc>
                          <a:spcPct val="115000"/>
                        </a:lnSpc>
                        <a:spcBef>
                          <a:spcPts val="0"/>
                        </a:spcBef>
                        <a:spcAft>
                          <a:spcPts val="0"/>
                        </a:spcAft>
                      </a:pPr>
                      <a:r>
                        <a:rPr lang="en-US" sz="1100" b="1" u="sng"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Tobacco</a:t>
                      </a: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4699E"/>
                    </a:solidFill>
                  </a:tcPr>
                </a:tc>
                <a:tc rowSpan="3">
                  <a:txBody>
                    <a:bodyPr/>
                    <a:lstStyle/>
                    <a:p>
                      <a:pPr marL="0" marR="0" algn="l">
                        <a:lnSpc>
                          <a:spcPct val="115000"/>
                        </a:lnSpc>
                        <a:spcBef>
                          <a:spcPts val="0"/>
                        </a:spcBef>
                        <a:spcAft>
                          <a:spcPts val="0"/>
                        </a:spcAft>
                      </a:pPr>
                      <a:r>
                        <a:rPr lang="en-US" sz="1100" b="1" i="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Increase </a:t>
                      </a:r>
                      <a:r>
                        <a:rPr lang="en-US" sz="1100" b="1" i="1" kern="12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percentage of Americans who live in environments that support smoke-free air and smoking cessation. </a:t>
                      </a:r>
                      <a:r>
                        <a:rPr lang="en-US" sz="1100" b="1" i="1" kern="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15000"/>
                        </a:lnSpc>
                        <a:spcBef>
                          <a:spcPts val="0"/>
                        </a:spcBef>
                        <a:spcAft>
                          <a:spcPts val="0"/>
                        </a:spcAft>
                      </a:pPr>
                      <a:r>
                        <a:rPr lang="en-US" sz="1100" b="1" i="1" kern="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4699E"/>
                    </a:solidFill>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1</a:t>
                      </a:r>
                      <a:r>
                        <a:rPr lang="en-US" sz="1100" b="0" kern="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00% </a:t>
                      </a:r>
                      <a:r>
                        <a:rPr lang="en-US" sz="1100" b="0" kern="12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of community covered by clean indoor air legislation in all</a:t>
                      </a:r>
                      <a:r>
                        <a:rPr lang="en-US" sz="1100" b="0" kern="1200" baseline="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kern="12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restaurants/ bars/</a:t>
                      </a:r>
                      <a:r>
                        <a:rPr lang="en-US" sz="1100" b="0" kern="1200" baseline="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kern="12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workplaces </a:t>
                      </a:r>
                      <a:endParaRPr lang="en-US" sz="1100" b="0" kern="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b="0" kern="12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100% of community covered by clean indoor air legislation in all restaurants/bars </a:t>
                      </a:r>
                      <a:endParaRPr lang="en-US" sz="1100" b="0" kern="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b="0" kern="12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Community covered by clean indoor air legislation below intermediate level</a:t>
                      </a:r>
                      <a:endParaRPr lang="en-US" sz="1100" b="0" kern="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r>
              <a:tr h="730145">
                <a:tc vMerge="1">
                  <a:txBody>
                    <a:bodyPr/>
                    <a:lstStyle/>
                    <a:p>
                      <a:endParaRPr lang="en-US"/>
                    </a:p>
                  </a:txBody>
                  <a:tcPr/>
                </a:tc>
                <a:tc vMerge="1">
                  <a:txBody>
                    <a:bodyPr/>
                    <a:lstStyle/>
                    <a:p>
                      <a:endParaRPr lang="en-US"/>
                    </a:p>
                  </a:txBody>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b="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Excise tax=$1.85 or &gt; per</a:t>
                      </a:r>
                      <a:r>
                        <a:rPr lang="en-US" sz="1100" b="0" baseline="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pack</a:t>
                      </a:r>
                      <a:endParaRPr lang="en-US" sz="11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b="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Excise tax=$1</a:t>
                      </a:r>
                      <a:r>
                        <a:rPr lang="en-US" sz="1100" b="0" baseline="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or </a:t>
                      </a:r>
                      <a:r>
                        <a:rPr lang="en-US" sz="1100" b="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&gt; per</a:t>
                      </a:r>
                      <a:r>
                        <a:rPr lang="en-US" sz="1100" b="0" baseline="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pack</a:t>
                      </a:r>
                      <a:endParaRPr lang="en-US" sz="11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b="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Excise tax= &lt;$1 per</a:t>
                      </a:r>
                      <a:r>
                        <a:rPr lang="en-US" sz="1100" b="0" baseline="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pack</a:t>
                      </a:r>
                      <a:endParaRPr lang="en-US" sz="11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r>
              <a:tr h="701343">
                <a:tc vMerge="1">
                  <a:txBody>
                    <a:bodyPr/>
                    <a:lstStyle/>
                    <a:p>
                      <a:endParaRPr lang="en-US"/>
                    </a:p>
                  </a:txBody>
                  <a:tcPr/>
                </a:tc>
                <a:tc vMerge="1">
                  <a:txBody>
                    <a:bodyPr/>
                    <a:lstStyle/>
                    <a:p>
                      <a:endParaRPr lang="en-US"/>
                    </a:p>
                  </a:txBody>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b="0" dirty="0" smtClean="0">
                          <a:solidFill>
                            <a:schemeClr val="bg2"/>
                          </a:solidFill>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Access to smoking</a:t>
                      </a:r>
                      <a:r>
                        <a:rPr lang="en-US" sz="1100" b="0" baseline="0" dirty="0" smtClean="0">
                          <a:solidFill>
                            <a:schemeClr val="bg2"/>
                          </a:solidFill>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cessation and prevention campaign</a:t>
                      </a:r>
                      <a:endParaRPr lang="en-US" sz="11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b="0" dirty="0" smtClean="0">
                          <a:solidFill>
                            <a:schemeClr val="bg2"/>
                          </a:solidFill>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Access to smoking</a:t>
                      </a:r>
                      <a:r>
                        <a:rPr lang="en-US" sz="1100" b="0" baseline="0" dirty="0" smtClean="0">
                          <a:solidFill>
                            <a:schemeClr val="bg2"/>
                          </a:solidFill>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cessation and prevention campaign</a:t>
                      </a:r>
                      <a:endParaRPr lang="en-US" sz="11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b="0" dirty="0" smtClean="0">
                          <a:solidFill>
                            <a:schemeClr val="bg2"/>
                          </a:solidFill>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Access to smoking</a:t>
                      </a:r>
                      <a:r>
                        <a:rPr lang="en-US" sz="1100" b="0" baseline="0" dirty="0" smtClean="0">
                          <a:solidFill>
                            <a:schemeClr val="bg2"/>
                          </a:solidFill>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cessation and prevention campaign</a:t>
                      </a:r>
                      <a:endParaRPr lang="en-US" sz="11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56" marR="36456"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99E"/>
                    </a:solidFill>
                  </a:tcPr>
                </a:tc>
              </a:tr>
            </a:tbl>
          </a:graphicData>
        </a:graphic>
      </p:graphicFrame>
      <p:pic>
        <p:nvPicPr>
          <p:cNvPr id="5" name="Picture 4"/>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990724"/>
            <a:ext cx="342900" cy="342900"/>
          </a:xfrm>
          <a:prstGeom prst="rect">
            <a:avLst/>
          </a:prstGeom>
        </p:spPr>
      </p:pic>
    </p:spTree>
    <p:extLst>
      <p:ext uri="{BB962C8B-B14F-4D97-AF65-F5344CB8AC3E}">
        <p14:creationId xmlns:p14="http://schemas.microsoft.com/office/powerpoint/2010/main" val="3412839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400" y="3311426"/>
            <a:ext cx="1219200" cy="1463040"/>
          </a:xfrm>
          <a:prstGeom prst="rect">
            <a:avLst/>
          </a:prstGeom>
        </p:spPr>
      </p:pic>
      <p:sp>
        <p:nvSpPr>
          <p:cNvPr id="49158" name="Text Box 4"/>
          <p:cNvSpPr txBox="1">
            <a:spLocks noChangeArrowheads="1"/>
          </p:cNvSpPr>
          <p:nvPr/>
        </p:nvSpPr>
        <p:spPr bwMode="auto">
          <a:xfrm>
            <a:off x="184155" y="6391273"/>
            <a:ext cx="2860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solidFill>
                  <a:srgbClr val="000000"/>
                </a:solidFill>
              </a:rPr>
              <a:t>http://www.healthdata.org/united-states</a:t>
            </a:r>
          </a:p>
        </p:txBody>
      </p:sp>
      <p:sp>
        <p:nvSpPr>
          <p:cNvPr id="9" name="Content Placeholder 8"/>
          <p:cNvSpPr>
            <a:spLocks noGrp="1"/>
          </p:cNvSpPr>
          <p:nvPr>
            <p:ph idx="1"/>
          </p:nvPr>
        </p:nvSpPr>
        <p:spPr>
          <a:xfrm>
            <a:off x="1371600" y="1556199"/>
            <a:ext cx="7543800" cy="4267200"/>
          </a:xfrm>
        </p:spPr>
        <p:txBody>
          <a:bodyPr/>
          <a:lstStyle/>
          <a:p>
            <a:pPr marL="457200" indent="-457200">
              <a:spcBef>
                <a:spcPct val="0"/>
              </a:spcBef>
              <a:buFont typeface="+mj-lt"/>
              <a:buAutoNum type="arabicPeriod"/>
              <a:defRPr/>
            </a:pPr>
            <a:r>
              <a:rPr lang="en-US" b="1" dirty="0">
                <a:solidFill>
                  <a:prstClr val="black"/>
                </a:solidFill>
                <a:latin typeface="Calibri" charset="0"/>
                <a:ea typeface="ＭＳ Ｐゴシック" charset="0"/>
                <a:cs typeface="ＭＳ Ｐゴシック" charset="0"/>
              </a:rPr>
              <a:t>Dietary risks 				</a:t>
            </a:r>
          </a:p>
          <a:p>
            <a:pPr marL="514350" indent="-514350">
              <a:spcBef>
                <a:spcPct val="0"/>
              </a:spcBef>
              <a:buFont typeface="+mj-lt"/>
              <a:buAutoNum type="arabicPeriod"/>
              <a:defRPr/>
            </a:pPr>
            <a:r>
              <a:rPr lang="en-US" b="1" dirty="0">
                <a:solidFill>
                  <a:prstClr val="black"/>
                </a:solidFill>
                <a:latin typeface="Calibri" charset="0"/>
                <a:ea typeface="ＭＳ Ｐゴシック" charset="0"/>
                <a:cs typeface="ＭＳ Ｐゴシック" charset="0"/>
              </a:rPr>
              <a:t>High body mass index</a:t>
            </a:r>
            <a:endParaRPr lang="en-US" dirty="0">
              <a:solidFill>
                <a:prstClr val="black"/>
              </a:solidFill>
              <a:latin typeface="Calibri" charset="0"/>
              <a:ea typeface="ＭＳ Ｐゴシック" charset="0"/>
              <a:cs typeface="ＭＳ Ｐゴシック" charset="0"/>
            </a:endParaRPr>
          </a:p>
          <a:p>
            <a:pPr marL="514350" indent="-514350">
              <a:spcBef>
                <a:spcPct val="0"/>
              </a:spcBef>
              <a:buFont typeface="+mj-lt"/>
              <a:buAutoNum type="arabicPeriod"/>
              <a:defRPr/>
            </a:pPr>
            <a:r>
              <a:rPr lang="en-US" b="1" dirty="0">
                <a:solidFill>
                  <a:prstClr val="black"/>
                </a:solidFill>
                <a:latin typeface="Calibri" charset="0"/>
                <a:ea typeface="ＭＳ Ｐゴシック" charset="0"/>
                <a:cs typeface="ＭＳ Ｐゴシック" charset="0"/>
              </a:rPr>
              <a:t>Tobacco smoke			</a:t>
            </a:r>
          </a:p>
          <a:p>
            <a:pPr marL="514350" indent="-514350">
              <a:spcBef>
                <a:spcPct val="0"/>
              </a:spcBef>
              <a:buFont typeface="+mj-lt"/>
              <a:buAutoNum type="arabicPeriod"/>
              <a:defRPr/>
            </a:pPr>
            <a:r>
              <a:rPr lang="en-US" b="1" dirty="0">
                <a:solidFill>
                  <a:prstClr val="black"/>
                </a:solidFill>
                <a:latin typeface="Calibri" charset="0"/>
                <a:ea typeface="ＭＳ Ｐゴシック" charset="0"/>
                <a:cs typeface="ＭＳ Ｐゴシック" charset="0"/>
              </a:rPr>
              <a:t>High </a:t>
            </a:r>
            <a:r>
              <a:rPr lang="en-US" dirty="0">
                <a:solidFill>
                  <a:prstClr val="black"/>
                </a:solidFill>
                <a:latin typeface="Calibri" charset="0"/>
                <a:ea typeface="ＭＳ Ｐゴシック" charset="0"/>
                <a:cs typeface="ＭＳ Ｐゴシック" charset="0"/>
              </a:rPr>
              <a:t>blood pressure</a:t>
            </a:r>
          </a:p>
          <a:p>
            <a:pPr marL="514350" indent="-514350">
              <a:spcBef>
                <a:spcPct val="0"/>
              </a:spcBef>
              <a:buFont typeface="+mj-lt"/>
              <a:buAutoNum type="arabicPeriod"/>
              <a:defRPr/>
            </a:pPr>
            <a:r>
              <a:rPr lang="en-US" b="1" dirty="0">
                <a:solidFill>
                  <a:prstClr val="black"/>
                </a:solidFill>
                <a:latin typeface="Calibri" charset="0"/>
                <a:ea typeface="ＭＳ Ｐゴシック" charset="0"/>
                <a:cs typeface="ＭＳ Ｐゴシック" charset="0"/>
              </a:rPr>
              <a:t>Alcohol and drug use	 	</a:t>
            </a:r>
          </a:p>
          <a:p>
            <a:pPr marL="514350" indent="-514350">
              <a:spcBef>
                <a:spcPct val="0"/>
              </a:spcBef>
              <a:buFont typeface="+mj-lt"/>
              <a:buAutoNum type="arabicPeriod"/>
              <a:defRPr/>
            </a:pPr>
            <a:r>
              <a:rPr lang="en-US" b="1" dirty="0">
                <a:solidFill>
                  <a:prstClr val="black"/>
                </a:solidFill>
                <a:latin typeface="Calibri" charset="0"/>
                <a:ea typeface="ＭＳ Ｐゴシック" charset="0"/>
                <a:cs typeface="ＭＳ Ｐゴシック" charset="0"/>
              </a:rPr>
              <a:t>High fasting plasma glucose		     	</a:t>
            </a:r>
          </a:p>
          <a:p>
            <a:pPr marL="514350" indent="-514350">
              <a:spcBef>
                <a:spcPct val="0"/>
              </a:spcBef>
              <a:buFont typeface="+mj-lt"/>
              <a:buAutoNum type="arabicPeriod"/>
              <a:defRPr/>
            </a:pPr>
            <a:r>
              <a:rPr lang="en-US" b="1" dirty="0">
                <a:solidFill>
                  <a:prstClr val="black"/>
                </a:solidFill>
                <a:latin typeface="Calibri" charset="0"/>
                <a:ea typeface="ＭＳ Ｐゴシック" charset="0"/>
                <a:cs typeface="ＭＳ Ｐゴシック" charset="0"/>
              </a:rPr>
              <a:t>High total cholesterol 		</a:t>
            </a:r>
          </a:p>
          <a:p>
            <a:pPr marL="514350" indent="-514350">
              <a:buFont typeface="+mj-lt"/>
              <a:buAutoNum type="arabicPeriod"/>
              <a:defRPr/>
            </a:pPr>
            <a:r>
              <a:rPr lang="en-US" dirty="0">
                <a:solidFill>
                  <a:prstClr val="black"/>
                </a:solidFill>
                <a:latin typeface="Calibri" charset="0"/>
                <a:ea typeface="ＭＳ Ｐゴシック" charset="0"/>
                <a:cs typeface="ＭＳ Ｐゴシック" charset="0"/>
              </a:rPr>
              <a:t>Low physical inactivity</a:t>
            </a:r>
          </a:p>
          <a:p>
            <a:pPr marL="514350" indent="-514350">
              <a:buFont typeface="+mj-lt"/>
              <a:buAutoNum type="arabicPeriod"/>
              <a:defRPr/>
            </a:pPr>
            <a:r>
              <a:rPr lang="en-US" dirty="0">
                <a:latin typeface="Calibri" panose="020F0502020204030204" pitchFamily="34" charset="0"/>
              </a:rPr>
              <a:t>Low glomerular filtration rate</a:t>
            </a:r>
            <a:r>
              <a:rPr lang="en-US" dirty="0">
                <a:latin typeface="Calibri" panose="020F0502020204030204" pitchFamily="34" charset="0"/>
                <a:ea typeface="ＭＳ Ｐゴシック" charset="0"/>
                <a:cs typeface="ＭＳ Ｐゴシック" charset="0"/>
              </a:rPr>
              <a:t> </a:t>
            </a:r>
            <a:r>
              <a:rPr lang="en-US" dirty="0">
                <a:solidFill>
                  <a:prstClr val="black"/>
                </a:solidFill>
                <a:latin typeface="Calibri" charset="0"/>
                <a:ea typeface="ＭＳ Ｐゴシック" charset="0"/>
                <a:cs typeface="ＭＳ Ｐゴシック" charset="0"/>
              </a:rPr>
              <a:t>		</a:t>
            </a:r>
          </a:p>
          <a:p>
            <a:pPr marL="514350" indent="-514350">
              <a:spcBef>
                <a:spcPct val="0"/>
              </a:spcBef>
              <a:buFont typeface="+mj-lt"/>
              <a:buAutoNum type="arabicPeriod"/>
              <a:defRPr/>
            </a:pPr>
            <a:r>
              <a:rPr lang="en-US" dirty="0">
                <a:solidFill>
                  <a:prstClr val="black"/>
                </a:solidFill>
                <a:latin typeface="Calibri" charset="0"/>
                <a:ea typeface="ＭＳ Ｐゴシック" charset="0"/>
                <a:cs typeface="ＭＳ Ｐゴシック" charset="0"/>
              </a:rPr>
              <a:t>Occupational Risks	</a:t>
            </a:r>
            <a:endParaRPr lang="en-US" dirty="0"/>
          </a:p>
        </p:txBody>
      </p:sp>
      <p:sp>
        <p:nvSpPr>
          <p:cNvPr id="8" name="Title 7"/>
          <p:cNvSpPr>
            <a:spLocks noGrp="1"/>
          </p:cNvSpPr>
          <p:nvPr>
            <p:ph type="ctrTitle"/>
          </p:nvPr>
        </p:nvSpPr>
        <p:spPr/>
        <p:txBody>
          <a:bodyPr/>
          <a:lstStyle/>
          <a:p>
            <a:pPr algn="ctr"/>
            <a:r>
              <a:rPr lang="en-US" dirty="0"/>
              <a:t>Burden of disease attributable to leading risk factors, 2013</a:t>
            </a:r>
            <a:endParaRPr lang="en-US" sz="2800" b="0" dirty="0">
              <a:latin typeface="Arial" charset="0"/>
            </a:endParaRPr>
          </a:p>
        </p:txBody>
      </p:sp>
      <p:sp>
        <p:nvSpPr>
          <p:cNvPr id="10" name="Subtitle 9"/>
          <p:cNvSpPr>
            <a:spLocks noGrp="1"/>
          </p:cNvSpPr>
          <p:nvPr>
            <p:ph type="subTitle" idx="10"/>
          </p:nvPr>
        </p:nvSpPr>
        <p:spPr/>
        <p:txBody>
          <a:bodyPr/>
          <a:lstStyle/>
          <a:p>
            <a:endParaRPr lang="en-US"/>
          </a:p>
        </p:txBody>
      </p:sp>
    </p:spTree>
    <p:extLst>
      <p:ext uri="{BB962C8B-B14F-4D97-AF65-F5344CB8AC3E}">
        <p14:creationId xmlns:p14="http://schemas.microsoft.com/office/powerpoint/2010/main" val="373664857"/>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bwMode="auto">
          <a:xfrm>
            <a:off x="0" y="762004"/>
            <a:ext cx="9144000" cy="929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200" b="0" dirty="0">
                <a:solidFill>
                  <a:srgbClr val="FF0000"/>
                </a:solidFill>
                <a:latin typeface="Century Gothic" charset="0"/>
              </a:rPr>
              <a:t>Relationship </a:t>
            </a:r>
            <a:r>
              <a:rPr lang="en-US" sz="3200" b="0" dirty="0" smtClean="0">
                <a:solidFill>
                  <a:srgbClr val="FF0000"/>
                </a:solidFill>
                <a:latin typeface="Century Gothic" charset="0"/>
              </a:rPr>
              <a:t>Between </a:t>
            </a:r>
            <a:r>
              <a:rPr lang="en-US" sz="3200" b="0" dirty="0">
                <a:solidFill>
                  <a:srgbClr val="FF0000"/>
                </a:solidFill>
                <a:latin typeface="Century Gothic" charset="0"/>
              </a:rPr>
              <a:t>Social Determinants</a:t>
            </a:r>
            <a:br>
              <a:rPr lang="en-US" sz="3200" b="0" dirty="0">
                <a:solidFill>
                  <a:srgbClr val="FF0000"/>
                </a:solidFill>
                <a:latin typeface="Century Gothic" charset="0"/>
              </a:rPr>
            </a:br>
            <a:r>
              <a:rPr lang="en-US" sz="3200" b="0" dirty="0">
                <a:solidFill>
                  <a:srgbClr val="FF0000"/>
                </a:solidFill>
                <a:latin typeface="Century Gothic" charset="0"/>
              </a:rPr>
              <a:t> and Mortality (2000)</a:t>
            </a:r>
          </a:p>
        </p:txBody>
      </p:sp>
      <p:graphicFrame>
        <p:nvGraphicFramePr>
          <p:cNvPr id="2" name="Object 2"/>
          <p:cNvGraphicFramePr>
            <a:graphicFrameLocks noGrp="1" noChangeAspect="1"/>
          </p:cNvGraphicFramePr>
          <p:nvPr>
            <p:ph idx="4294967295"/>
            <p:extLst/>
          </p:nvPr>
        </p:nvGraphicFramePr>
        <p:xfrm>
          <a:off x="738189" y="2275385"/>
          <a:ext cx="8113712" cy="4007940"/>
        </p:xfrm>
        <a:graphic>
          <a:graphicData uri="http://schemas.openxmlformats.org/drawingml/2006/chart">
            <c:chart xmlns:c="http://schemas.openxmlformats.org/drawingml/2006/chart" xmlns:r="http://schemas.openxmlformats.org/officeDocument/2006/relationships" r:id="rId2"/>
          </a:graphicData>
        </a:graphic>
      </p:graphicFrame>
      <p:sp>
        <p:nvSpPr>
          <p:cNvPr id="316420" name="Text Box 4"/>
          <p:cNvSpPr txBox="1">
            <a:spLocks noChangeArrowheads="1"/>
          </p:cNvSpPr>
          <p:nvPr/>
        </p:nvSpPr>
        <p:spPr bwMode="auto">
          <a:xfrm>
            <a:off x="423106" y="6279582"/>
            <a:ext cx="6102527" cy="46166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err="1" smtClean="0">
                <a:solidFill>
                  <a:prstClr val="black"/>
                </a:solidFill>
                <a:latin typeface="Century Gothic" pitchFamily="34" charset="0"/>
              </a:rPr>
              <a:t>Galea</a:t>
            </a:r>
            <a:r>
              <a:rPr lang="en-US" sz="1200" dirty="0" smtClean="0">
                <a:solidFill>
                  <a:prstClr val="black"/>
                </a:solidFill>
                <a:latin typeface="Century Gothic" pitchFamily="34" charset="0"/>
              </a:rPr>
              <a:t> et al, Estimated Deaths Attributable to Social Factors in the United States , </a:t>
            </a:r>
          </a:p>
          <a:p>
            <a:pPr eaLnBrk="1" hangingPunct="1">
              <a:defRPr/>
            </a:pPr>
            <a:r>
              <a:rPr lang="en-US" sz="1200" dirty="0" smtClean="0">
                <a:solidFill>
                  <a:srgbClr val="000000"/>
                </a:solidFill>
                <a:latin typeface="Century Gothic" pitchFamily="34" charset="0"/>
              </a:rPr>
              <a:t>AJPH, </a:t>
            </a:r>
            <a:r>
              <a:rPr lang="en-US" sz="1200" dirty="0" smtClean="0">
                <a:solidFill>
                  <a:prstClr val="black"/>
                </a:solidFill>
                <a:latin typeface="Century Gothic" pitchFamily="34" charset="0"/>
              </a:rPr>
              <a:t>August 2011, </a:t>
            </a:r>
            <a:r>
              <a:rPr lang="en-US" sz="1200" dirty="0" err="1" smtClean="0">
                <a:solidFill>
                  <a:prstClr val="black"/>
                </a:solidFill>
                <a:latin typeface="Century Gothic" pitchFamily="34" charset="0"/>
              </a:rPr>
              <a:t>Vol</a:t>
            </a:r>
            <a:r>
              <a:rPr lang="en-US" sz="1200" dirty="0" smtClean="0">
                <a:solidFill>
                  <a:prstClr val="black"/>
                </a:solidFill>
                <a:latin typeface="Century Gothic" pitchFamily="34" charset="0"/>
              </a:rPr>
              <a:t> 101, No. 8.</a:t>
            </a:r>
            <a:endParaRPr lang="en-US" sz="1200" dirty="0" smtClean="0">
              <a:solidFill>
                <a:srgbClr val="000000"/>
              </a:solidFill>
              <a:latin typeface="Century Gothic" pitchFamily="34" charset="0"/>
            </a:endParaRPr>
          </a:p>
        </p:txBody>
      </p:sp>
    </p:spTree>
    <p:extLst>
      <p:ext uri="{BB962C8B-B14F-4D97-AF65-F5344CB8AC3E}">
        <p14:creationId xmlns:p14="http://schemas.microsoft.com/office/powerpoint/2010/main" val="381166831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 y="709684"/>
            <a:ext cx="9239535" cy="985766"/>
          </a:xfrm>
        </p:spPr>
        <p:txBody>
          <a:bodyPr/>
          <a:lstStyle/>
          <a:p>
            <a:pPr algn="ctr">
              <a:defRPr/>
            </a:pPr>
            <a:r>
              <a:rPr lang="en-US" sz="3600" b="1" dirty="0" smtClean="0">
                <a:solidFill>
                  <a:srgbClr val="FF0000"/>
                </a:solidFill>
                <a:effectLst>
                  <a:outerShdw blurRad="38100" dist="38100" dir="2700000" algn="tl">
                    <a:srgbClr val="DDDDDD"/>
                  </a:outerShdw>
                </a:effectLst>
                <a:latin typeface="Century Gothic"/>
                <a:cs typeface="Century Gothic"/>
              </a:rPr>
              <a:t/>
            </a:r>
            <a:br>
              <a:rPr lang="en-US" sz="3600" b="1" dirty="0" smtClean="0">
                <a:solidFill>
                  <a:srgbClr val="FF0000"/>
                </a:solidFill>
                <a:effectLst>
                  <a:outerShdw blurRad="38100" dist="38100" dir="2700000" algn="tl">
                    <a:srgbClr val="DDDDDD"/>
                  </a:outerShdw>
                </a:effectLst>
                <a:latin typeface="Century Gothic"/>
                <a:cs typeface="Century Gothic"/>
              </a:rPr>
            </a:br>
            <a:r>
              <a:rPr lang="en-US" sz="3600" b="0" dirty="0">
                <a:solidFill>
                  <a:srgbClr val="FF0000"/>
                </a:solidFill>
                <a:latin typeface="Century Gothic" charset="0"/>
              </a:rPr>
              <a:t>Bridging Community and Clinical Care</a:t>
            </a:r>
            <a:r>
              <a:rPr lang="en-US" sz="3600" dirty="0">
                <a:solidFill>
                  <a:srgbClr val="FF0000"/>
                </a:solidFill>
                <a:latin typeface="Century Gothic" charset="0"/>
              </a:rPr>
              <a:t/>
            </a:r>
            <a:br>
              <a:rPr lang="en-US" sz="3600" dirty="0">
                <a:solidFill>
                  <a:srgbClr val="FF0000"/>
                </a:solidFill>
                <a:latin typeface="Century Gothic" charset="0"/>
              </a:rPr>
            </a:br>
            <a:endParaRPr lang="en-US" sz="3600" dirty="0">
              <a:solidFill>
                <a:srgbClr val="FF0000"/>
              </a:solidFill>
              <a:latin typeface="Century Gothic" charset="0"/>
            </a:endParaRPr>
          </a:p>
        </p:txBody>
      </p:sp>
      <p:pic>
        <p:nvPicPr>
          <p:cNvPr id="61442" name="Content Placeholder 5" descr="Bridge.JPG"/>
          <p:cNvPicPr>
            <a:picLocks noGrp="1" noChangeAspect="1"/>
          </p:cNvPicPr>
          <p:nvPr>
            <p:ph idx="1"/>
          </p:nvPr>
        </p:nvPicPr>
        <p:blipFill>
          <a:blip r:embed="rId2" cstate="print">
            <a:extLst>
              <a:ext uri="{28A0092B-C50C-407E-A947-70E740481C1C}">
                <a14:useLocalDpi xmlns:a14="http://schemas.microsoft.com/office/drawing/2010/main" val="0"/>
              </a:ext>
            </a:extLst>
          </a:blip>
          <a:srcRect t="14436" b="14436"/>
          <a:stretch>
            <a:fillRect/>
          </a:stretch>
        </p:blipFill>
        <p:spPr bwMode="auto">
          <a:xfrm>
            <a:off x="307076" y="2118822"/>
            <a:ext cx="7289645" cy="4009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018886"/>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52400"/>
            <a:ext cx="9144000" cy="419100"/>
          </a:xfrm>
        </p:spPr>
        <p:txBody>
          <a:bodyPr/>
          <a:lstStyle/>
          <a:p>
            <a:pPr eaLnBrk="1" hangingPunct="1"/>
            <a:r>
              <a:rPr lang="en-US" sz="2000" dirty="0">
                <a:solidFill>
                  <a:srgbClr val="FF0000"/>
                </a:solidFill>
                <a:latin typeface="Century Gothic"/>
                <a:ea typeface="MS PGothic" charset="0"/>
                <a:cs typeface="Century Gothic"/>
              </a:rPr>
              <a:t>Framework for Integrated Clinical and Community  Systems of Care</a:t>
            </a:r>
          </a:p>
        </p:txBody>
      </p:sp>
      <p:grpSp>
        <p:nvGrpSpPr>
          <p:cNvPr id="2051" name="Group 2"/>
          <p:cNvGrpSpPr>
            <a:grpSpLocks/>
          </p:cNvGrpSpPr>
          <p:nvPr/>
        </p:nvGrpSpPr>
        <p:grpSpPr bwMode="auto">
          <a:xfrm>
            <a:off x="508000" y="891779"/>
            <a:ext cx="8128000" cy="5391150"/>
            <a:chOff x="152400" y="838199"/>
            <a:chExt cx="6553200" cy="7791451"/>
          </a:xfrm>
        </p:grpSpPr>
        <p:sp>
          <p:nvSpPr>
            <p:cNvPr id="86" name="Up-Down Arrow 85"/>
            <p:cNvSpPr/>
            <p:nvPr/>
          </p:nvSpPr>
          <p:spPr>
            <a:xfrm rot="18953667" flipH="1">
              <a:off x="2355573" y="5950478"/>
              <a:ext cx="52903" cy="1901404"/>
            </a:xfrm>
            <a:prstGeom prst="upDownArrow">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EEECE1">
                    <a:lumMod val="50000"/>
                  </a:srgbClr>
                </a:solidFill>
                <a:latin typeface="Calibri"/>
              </a:endParaRPr>
            </a:p>
          </p:txBody>
        </p:sp>
        <p:sp>
          <p:nvSpPr>
            <p:cNvPr id="87" name="Up-Down Arrow 86"/>
            <p:cNvSpPr/>
            <p:nvPr/>
          </p:nvSpPr>
          <p:spPr>
            <a:xfrm rot="2541213" flipH="1">
              <a:off x="4594583" y="5924667"/>
              <a:ext cx="49490" cy="1910007"/>
            </a:xfrm>
            <a:prstGeom prst="upDownArrow">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EEECE1">
                    <a:lumMod val="50000"/>
                  </a:srgbClr>
                </a:solidFill>
                <a:latin typeface="Calibri"/>
              </a:endParaRPr>
            </a:p>
          </p:txBody>
        </p:sp>
        <p:sp>
          <p:nvSpPr>
            <p:cNvPr id="7" name="Flowchart: Process 6"/>
            <p:cNvSpPr>
              <a:spLocks noChangeArrowheads="1"/>
            </p:cNvSpPr>
            <p:nvPr/>
          </p:nvSpPr>
          <p:spPr bwMode="auto">
            <a:xfrm>
              <a:off x="283806" y="3864957"/>
              <a:ext cx="3097410" cy="2292008"/>
            </a:xfrm>
            <a:prstGeom prst="flowChartProcess">
              <a:avLst/>
            </a:prstGeom>
            <a:gradFill rotWithShape="1">
              <a:gsLst>
                <a:gs pos="0">
                  <a:srgbClr val="AFF0AA"/>
                </a:gs>
                <a:gs pos="50000">
                  <a:srgbClr val="CADBC1"/>
                </a:gs>
                <a:gs pos="100000">
                  <a:srgbClr val="E5EDE1"/>
                </a:gs>
              </a:gsLst>
              <a:lin ang="0" scaled="1"/>
            </a:gra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defRPr/>
              </a:pPr>
              <a:r>
                <a:rPr lang="en-US" altLang="en-US" sz="1800" dirty="0" smtClean="0">
                  <a:solidFill>
                    <a:prstClr val="black"/>
                  </a:solidFill>
                  <a:latin typeface="Arial Narrow" panose="020B0606020202030204" pitchFamily="34" charset="0"/>
                  <a:cs typeface="MS PGothic" charset="0"/>
                </a:rPr>
                <a:t>Care Delivery</a:t>
              </a:r>
            </a:p>
            <a:p>
              <a:pPr eaLnBrk="1" hangingPunct="1">
                <a:defRPr/>
              </a:pPr>
              <a:endParaRPr lang="en-US" altLang="en-US" sz="1800" dirty="0" smtClean="0">
                <a:solidFill>
                  <a:prstClr val="black"/>
                </a:solidFill>
                <a:latin typeface="Arial Narrow" panose="020B0606020202030204" pitchFamily="34" charset="0"/>
                <a:cs typeface="MS PGothic" charset="0"/>
              </a:endParaRPr>
            </a:p>
            <a:p>
              <a:pPr eaLnBrk="1" hangingPunct="1">
                <a:buFont typeface="Arial" pitchFamily="34" charset="0"/>
                <a:buChar char="•"/>
                <a:defRPr/>
              </a:pPr>
              <a:r>
                <a:rPr lang="en-US" altLang="en-US" sz="1000" b="0" dirty="0" smtClean="0">
                  <a:solidFill>
                    <a:prstClr val="black"/>
                  </a:solidFill>
                  <a:latin typeface="Arial Narrow" panose="020B0606020202030204" pitchFamily="34" charset="0"/>
                  <a:cs typeface="MS PGothic" charset="0"/>
                </a:rPr>
                <a:t>Information Systems</a:t>
              </a:r>
            </a:p>
            <a:p>
              <a:pPr eaLnBrk="1" hangingPunct="1">
                <a:buFont typeface="Arial" pitchFamily="34" charset="0"/>
                <a:buChar char="•"/>
                <a:defRPr/>
              </a:pPr>
              <a:r>
                <a:rPr lang="en-US" altLang="en-US" sz="1000" b="0" dirty="0" smtClean="0">
                  <a:solidFill>
                    <a:prstClr val="black"/>
                  </a:solidFill>
                  <a:latin typeface="Arial Narrow" panose="020B0606020202030204" pitchFamily="34" charset="0"/>
                  <a:cs typeface="MS PGothic" charset="0"/>
                </a:rPr>
                <a:t>Decision Support</a:t>
              </a:r>
            </a:p>
            <a:p>
              <a:pPr eaLnBrk="1" hangingPunct="1">
                <a:buFont typeface="Arial" pitchFamily="34" charset="0"/>
                <a:buChar char="•"/>
                <a:defRPr/>
              </a:pPr>
              <a:r>
                <a:rPr lang="en-US" altLang="en-US" sz="1000" b="0" dirty="0" smtClean="0">
                  <a:solidFill>
                    <a:prstClr val="black"/>
                  </a:solidFill>
                  <a:latin typeface="Arial Narrow" panose="020B0606020202030204" pitchFamily="34" charset="0"/>
                  <a:cs typeface="MS PGothic" charset="0"/>
                </a:rPr>
                <a:t>Delivery System Design</a:t>
              </a:r>
            </a:p>
            <a:p>
              <a:pPr eaLnBrk="1" hangingPunct="1">
                <a:buFont typeface="Arial" pitchFamily="34" charset="0"/>
                <a:buChar char="•"/>
                <a:defRPr/>
              </a:pPr>
              <a:r>
                <a:rPr lang="en-US" altLang="en-US" sz="1000" b="0" dirty="0" smtClean="0">
                  <a:solidFill>
                    <a:prstClr val="black"/>
                  </a:solidFill>
                  <a:latin typeface="Arial Narrow" panose="020B0606020202030204" pitchFamily="34" charset="0"/>
                  <a:cs typeface="MS PGothic" charset="0"/>
                </a:rPr>
                <a:t>Self Management Support</a:t>
              </a:r>
            </a:p>
            <a:p>
              <a:pPr eaLnBrk="1" hangingPunct="1">
                <a:buFont typeface="Arial" pitchFamily="34" charset="0"/>
                <a:buChar char="•"/>
                <a:defRPr/>
              </a:pPr>
              <a:r>
                <a:rPr lang="en-US" altLang="en-US" sz="1000" b="0" dirty="0" smtClean="0">
                  <a:solidFill>
                    <a:prstClr val="black"/>
                  </a:solidFill>
                  <a:latin typeface="Arial Narrow" panose="020B0606020202030204" pitchFamily="34" charset="0"/>
                  <a:cs typeface="MS PGothic" charset="0"/>
                </a:rPr>
                <a:t>Local Patient </a:t>
              </a:r>
              <a:r>
                <a:rPr lang="en-US" altLang="en-US" sz="1000" b="0" dirty="0">
                  <a:solidFill>
                    <a:prstClr val="black"/>
                  </a:solidFill>
                  <a:latin typeface="Arial Narrow" panose="020B0606020202030204" pitchFamily="34" charset="0"/>
                  <a:cs typeface="MS PGothic" charset="0"/>
                </a:rPr>
                <a:t>E</a:t>
              </a:r>
              <a:r>
                <a:rPr lang="en-US" altLang="en-US" sz="1000" b="0" dirty="0" smtClean="0">
                  <a:solidFill>
                    <a:prstClr val="black"/>
                  </a:solidFill>
                  <a:latin typeface="Arial Narrow" panose="020B0606020202030204" pitchFamily="34" charset="0"/>
                  <a:cs typeface="MS PGothic" charset="0"/>
                </a:rPr>
                <a:t>nvironment</a:t>
              </a:r>
            </a:p>
            <a:p>
              <a:pPr eaLnBrk="1" hangingPunct="1">
                <a:buFont typeface="Arial" pitchFamily="34" charset="0"/>
                <a:buChar char="•"/>
                <a:defRPr/>
              </a:pPr>
              <a:r>
                <a:rPr lang="en-US" altLang="en-US" sz="1000" b="0" dirty="0" smtClean="0">
                  <a:solidFill>
                    <a:prstClr val="black"/>
                  </a:solidFill>
                  <a:latin typeface="Arial Narrow" panose="020B0606020202030204" pitchFamily="34" charset="0"/>
                  <a:cs typeface="MS PGothic" charset="0"/>
                </a:rPr>
                <a:t>Clinicians</a:t>
              </a:r>
            </a:p>
          </p:txBody>
        </p:sp>
        <p:sp>
          <p:nvSpPr>
            <p:cNvPr id="8" name="Flowchart: Process 7"/>
            <p:cNvSpPr>
              <a:spLocks noChangeArrowheads="1"/>
            </p:cNvSpPr>
            <p:nvPr/>
          </p:nvSpPr>
          <p:spPr bwMode="auto">
            <a:xfrm>
              <a:off x="3381216" y="3861515"/>
              <a:ext cx="3242469" cy="2183603"/>
            </a:xfrm>
            <a:prstGeom prst="flowChartProcess">
              <a:avLst/>
            </a:prstGeom>
            <a:gradFill rotWithShape="1">
              <a:gsLst>
                <a:gs pos="0">
                  <a:srgbClr val="AFF0AA"/>
                </a:gs>
                <a:gs pos="50000">
                  <a:srgbClr val="CADBC1"/>
                </a:gs>
                <a:gs pos="100000">
                  <a:srgbClr val="E5EDE1"/>
                </a:gs>
              </a:gsLst>
              <a:lin ang="10800000" scaled="1"/>
            </a:gra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defRPr/>
              </a:pPr>
              <a:r>
                <a:rPr lang="en-US" altLang="en-US" sz="1800" dirty="0">
                  <a:solidFill>
                    <a:prstClr val="black"/>
                  </a:solidFill>
                  <a:latin typeface="Arial Narrow" panose="020B0606020202030204" pitchFamily="34" charset="0"/>
                  <a:ea typeface="ＭＳ Ｐゴシック" charset="-128"/>
                  <a:cs typeface="MS PGothic" charset="0"/>
                </a:rPr>
                <a:t>Community</a:t>
              </a:r>
              <a:br>
                <a:rPr lang="en-US" altLang="en-US" sz="1800" dirty="0">
                  <a:solidFill>
                    <a:prstClr val="black"/>
                  </a:solidFill>
                  <a:latin typeface="Arial Narrow" panose="020B0606020202030204" pitchFamily="34" charset="0"/>
                  <a:ea typeface="ＭＳ Ｐゴシック" charset="-128"/>
                  <a:cs typeface="MS PGothic" charset="0"/>
                </a:rPr>
              </a:br>
              <a:r>
                <a:rPr lang="en-US" altLang="en-US" sz="1800" dirty="0">
                  <a:solidFill>
                    <a:prstClr val="black"/>
                  </a:solidFill>
                  <a:latin typeface="Arial Narrow" panose="020B0606020202030204" pitchFamily="34" charset="0"/>
                  <a:ea typeface="ＭＳ Ｐゴシック" charset="-128"/>
                  <a:cs typeface="MS PGothic" charset="0"/>
                </a:rPr>
                <a:t>Systems</a:t>
              </a:r>
            </a:p>
            <a:p>
              <a:pPr algn="r" eaLnBrk="1" hangingPunct="1">
                <a:defRPr/>
              </a:pPr>
              <a:endParaRPr lang="en-US" altLang="en-US" sz="1800" dirty="0">
                <a:solidFill>
                  <a:prstClr val="black"/>
                </a:solidFill>
                <a:latin typeface="Arial Narrow" panose="020B0606020202030204" pitchFamily="34" charset="0"/>
                <a:ea typeface="ＭＳ Ｐゴシック" charset="-128"/>
                <a:cs typeface="MS PGothic" charset="0"/>
              </a:endParaRPr>
            </a:p>
            <a:p>
              <a:pPr algn="r" eaLnBrk="1" hangingPunct="1">
                <a:defRPr/>
              </a:pPr>
              <a:endParaRPr lang="en-US" altLang="en-US" sz="1000" dirty="0">
                <a:solidFill>
                  <a:prstClr val="black"/>
                </a:solidFill>
                <a:latin typeface="Arial Narrow" panose="020B0606020202030204" pitchFamily="34" charset="0"/>
                <a:ea typeface="ＭＳ Ｐゴシック" charset="-128"/>
                <a:cs typeface="MS PGothic" charset="0"/>
              </a:endParaRPr>
            </a:p>
            <a:p>
              <a:pPr algn="r" eaLnBrk="1" hangingPunct="1">
                <a:defRPr/>
              </a:pPr>
              <a:endParaRPr lang="en-US" altLang="en-US" sz="1000" dirty="0">
                <a:solidFill>
                  <a:prstClr val="black"/>
                </a:solidFill>
                <a:latin typeface="Arial Narrow" panose="020B0606020202030204" pitchFamily="34" charset="0"/>
                <a:ea typeface="ＭＳ Ｐゴシック" charset="-128"/>
                <a:cs typeface="MS PGothic" charset="0"/>
              </a:endParaRPr>
            </a:p>
            <a:p>
              <a:pPr algn="r" eaLnBrk="1" hangingPunct="1">
                <a:defRPr/>
              </a:pPr>
              <a:endParaRPr lang="en-US" altLang="en-US" sz="1000" dirty="0">
                <a:solidFill>
                  <a:prstClr val="black"/>
                </a:solidFill>
                <a:latin typeface="Arial Narrow" panose="020B0606020202030204" pitchFamily="34" charset="0"/>
                <a:ea typeface="ＭＳ Ｐゴシック" charset="-128"/>
                <a:cs typeface="MS PGothic" charset="0"/>
              </a:endParaRPr>
            </a:p>
            <a:p>
              <a:pPr algn="r" eaLnBrk="1" hangingPunct="1">
                <a:defRPr/>
              </a:pPr>
              <a:endParaRPr lang="en-US" altLang="en-US" sz="1800" dirty="0">
                <a:solidFill>
                  <a:prstClr val="black"/>
                </a:solidFill>
                <a:latin typeface="Arial Narrow" panose="020B0606020202030204" pitchFamily="34" charset="0"/>
                <a:ea typeface="ＭＳ Ｐゴシック" charset="-128"/>
                <a:cs typeface="MS PGothic" charset="0"/>
              </a:endParaRPr>
            </a:p>
          </p:txBody>
        </p:sp>
        <p:sp>
          <p:nvSpPr>
            <p:cNvPr id="4" name="Flowchart: Process 3"/>
            <p:cNvSpPr>
              <a:spLocks noChangeArrowheads="1"/>
            </p:cNvSpPr>
            <p:nvPr/>
          </p:nvSpPr>
          <p:spPr bwMode="auto">
            <a:xfrm>
              <a:off x="2799279" y="838199"/>
              <a:ext cx="1228725" cy="710660"/>
            </a:xfrm>
            <a:prstGeom prst="flowChartProcess">
              <a:avLst/>
            </a:prstGeom>
            <a:solidFill>
              <a:srgbClr val="00ACB0">
                <a:alpha val="52940"/>
              </a:srgbClr>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n-US" altLang="en-US" sz="1400" dirty="0">
                  <a:solidFill>
                    <a:prstClr val="black"/>
                  </a:solidFill>
                  <a:latin typeface="Arial Narrow" panose="020B0606020202030204" pitchFamily="34" charset="0"/>
                  <a:ea typeface="ＭＳ Ｐゴシック" charset="-128"/>
                  <a:cs typeface="MS PGothic" charset="0"/>
                </a:rPr>
                <a:t>Equity</a:t>
              </a:r>
            </a:p>
          </p:txBody>
        </p:sp>
        <p:sp>
          <p:nvSpPr>
            <p:cNvPr id="6" name="Flowchart: Process 5"/>
            <p:cNvSpPr>
              <a:spLocks noChangeArrowheads="1"/>
            </p:cNvSpPr>
            <p:nvPr/>
          </p:nvSpPr>
          <p:spPr bwMode="auto">
            <a:xfrm>
              <a:off x="2792453" y="2362763"/>
              <a:ext cx="1228725" cy="710660"/>
            </a:xfrm>
            <a:prstGeom prst="flowChartProcess">
              <a:avLst/>
            </a:prstGeom>
            <a:solidFill>
              <a:srgbClr val="B5AFFF">
                <a:alpha val="54901"/>
              </a:srgbClr>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r>
                <a:rPr lang="en-US" sz="1400" dirty="0">
                  <a:solidFill>
                    <a:prstClr val="black"/>
                  </a:solidFill>
                  <a:latin typeface="Arial Narrow" panose="020B0606020202030204" pitchFamily="34" charset="0"/>
                  <a:ea typeface="MS PGothic" charset="0"/>
                  <a:cs typeface="MS PGothic" charset="0"/>
                </a:rPr>
                <a:t>Training &amp; Education</a:t>
              </a:r>
            </a:p>
          </p:txBody>
        </p:sp>
        <p:sp>
          <p:nvSpPr>
            <p:cNvPr id="11" name="Flowchart: Process 10"/>
            <p:cNvSpPr>
              <a:spLocks noChangeArrowheads="1"/>
            </p:cNvSpPr>
            <p:nvPr/>
          </p:nvSpPr>
          <p:spPr bwMode="auto">
            <a:xfrm>
              <a:off x="2814638" y="7817467"/>
              <a:ext cx="1228725" cy="812183"/>
            </a:xfrm>
            <a:prstGeom prst="flowChartProcess">
              <a:avLst/>
            </a:prstGeom>
            <a:solidFill>
              <a:srgbClr val="00ACB0">
                <a:alpha val="52940"/>
              </a:srgbClr>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ctr" eaLnBrk="1" hangingPunct="1">
                <a:defRPr/>
              </a:pPr>
              <a:r>
                <a:rPr lang="en-US" altLang="en-US" sz="1400" dirty="0" smtClean="0">
                  <a:solidFill>
                    <a:prstClr val="black"/>
                  </a:solidFill>
                  <a:latin typeface="Arial Narrow" panose="020B0606020202030204" pitchFamily="34" charset="0"/>
                  <a:cs typeface="MS PGothic" charset="0"/>
                </a:rPr>
                <a:t>Metrics</a:t>
              </a:r>
              <a:endParaRPr lang="en-US" altLang="en-US" sz="1800" dirty="0" smtClean="0">
                <a:solidFill>
                  <a:prstClr val="black"/>
                </a:solidFill>
                <a:latin typeface="Arial Narrow" panose="020B0606020202030204" pitchFamily="34" charset="0"/>
                <a:cs typeface="MS PGothic" charset="0"/>
              </a:endParaRPr>
            </a:p>
          </p:txBody>
        </p:sp>
        <p:sp>
          <p:nvSpPr>
            <p:cNvPr id="12" name="Left-Right Arrow 11"/>
            <p:cNvSpPr>
              <a:spLocks noChangeArrowheads="1"/>
            </p:cNvSpPr>
            <p:nvPr/>
          </p:nvSpPr>
          <p:spPr bwMode="auto">
            <a:xfrm>
              <a:off x="1381125" y="5138295"/>
              <a:ext cx="4177665" cy="1999485"/>
            </a:xfrm>
            <a:prstGeom prst="leftRightArrow">
              <a:avLst>
                <a:gd name="adj1" fmla="val 50000"/>
                <a:gd name="adj2" fmla="val 50009"/>
              </a:avLst>
            </a:prstGeom>
            <a:solidFill>
              <a:srgbClr val="0067FE">
                <a:alpha val="58823"/>
              </a:srgbClr>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ctr" eaLnBrk="1" hangingPunct="1">
                <a:defRPr/>
              </a:pPr>
              <a:r>
                <a:rPr lang="en-US" altLang="en-US" sz="2000" dirty="0" smtClean="0">
                  <a:solidFill>
                    <a:prstClr val="black"/>
                  </a:solidFill>
                  <a:latin typeface="Arial Narrow" panose="020B0606020202030204" pitchFamily="34" charset="0"/>
                  <a:cs typeface="MS PGothic" charset="0"/>
                </a:rPr>
                <a:t>Integration</a:t>
              </a:r>
            </a:p>
            <a:p>
              <a:pPr algn="ctr" eaLnBrk="1" hangingPunct="1">
                <a:defRPr/>
              </a:pPr>
              <a:r>
                <a:rPr lang="en-US" altLang="en-US" sz="1000" b="0" dirty="0" smtClean="0">
                  <a:solidFill>
                    <a:prstClr val="black"/>
                  </a:solidFill>
                  <a:latin typeface="Arial Narrow" panose="020B0606020202030204" pitchFamily="34" charset="0"/>
                  <a:cs typeface="MS PGothic" charset="0"/>
                </a:rPr>
                <a:t>Convener, Advocacy, Data Exchange, Financing, Governance/Regulation, Referral Processes, Communication</a:t>
              </a:r>
            </a:p>
          </p:txBody>
        </p:sp>
        <p:sp>
          <p:nvSpPr>
            <p:cNvPr id="32" name="Up-Down Arrow 31"/>
            <p:cNvSpPr/>
            <p:nvPr/>
          </p:nvSpPr>
          <p:spPr>
            <a:xfrm flipH="1">
              <a:off x="3381216" y="1676192"/>
              <a:ext cx="69970" cy="533425"/>
            </a:xfrm>
            <a:prstGeom prst="upDownArrow">
              <a:avLst/>
            </a:prstGeom>
            <a:solidFill>
              <a:schemeClr val="bg2">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EEECE1">
                    <a:lumMod val="50000"/>
                  </a:srgbClr>
                </a:solidFill>
                <a:latin typeface="Calibri"/>
              </a:endParaRPr>
            </a:p>
          </p:txBody>
        </p:sp>
        <p:sp>
          <p:nvSpPr>
            <p:cNvPr id="34" name="Up-Down Arrow 33"/>
            <p:cNvSpPr/>
            <p:nvPr/>
          </p:nvSpPr>
          <p:spPr>
            <a:xfrm flipH="1">
              <a:off x="3406815" y="6705877"/>
              <a:ext cx="44371" cy="991139"/>
            </a:xfrm>
            <a:prstGeom prst="upDownArrow">
              <a:avLst/>
            </a:prstGeom>
            <a:solidFill>
              <a:schemeClr val="bg2">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EEECE1">
                    <a:lumMod val="50000"/>
                  </a:srgbClr>
                </a:solidFill>
                <a:latin typeface="Calibri"/>
              </a:endParaRPr>
            </a:p>
          </p:txBody>
        </p:sp>
        <p:sp>
          <p:nvSpPr>
            <p:cNvPr id="35" name="Up-Down Arrow 34"/>
            <p:cNvSpPr/>
            <p:nvPr/>
          </p:nvSpPr>
          <p:spPr>
            <a:xfrm rot="3141524">
              <a:off x="1931279" y="2322716"/>
              <a:ext cx="51622" cy="1752640"/>
            </a:xfrm>
            <a:prstGeom prst="up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EEECE1">
                    <a:lumMod val="50000"/>
                  </a:srgbClr>
                </a:solidFill>
                <a:latin typeface="Calibri"/>
              </a:endParaRPr>
            </a:p>
          </p:txBody>
        </p:sp>
        <p:sp>
          <p:nvSpPr>
            <p:cNvPr id="36" name="Up-Down Arrow 35"/>
            <p:cNvSpPr/>
            <p:nvPr/>
          </p:nvSpPr>
          <p:spPr>
            <a:xfrm rot="18166412">
              <a:off x="4930570" y="2226147"/>
              <a:ext cx="49902" cy="1909643"/>
            </a:xfrm>
            <a:prstGeom prst="up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EEECE1">
                    <a:lumMod val="50000"/>
                  </a:srgbClr>
                </a:solidFill>
                <a:latin typeface="Calibri"/>
              </a:endParaRPr>
            </a:p>
          </p:txBody>
        </p:sp>
        <p:cxnSp>
          <p:nvCxnSpPr>
            <p:cNvPr id="58" name="Straight Arrow Connector 57"/>
            <p:cNvCxnSpPr/>
            <p:nvPr/>
          </p:nvCxnSpPr>
          <p:spPr>
            <a:xfrm>
              <a:off x="152400" y="6217191"/>
              <a:ext cx="2592269" cy="1808483"/>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52400" y="3804732"/>
              <a:ext cx="0" cy="2412459"/>
            </a:xfrm>
            <a:prstGeom prst="line">
              <a:avLst/>
            </a:prstGeom>
            <a:ln w="38100">
              <a:solidFill>
                <a:schemeClr val="tx1">
                  <a:lumMod val="50000"/>
                  <a:lumOff val="50000"/>
                </a:schemeClr>
              </a:solidFill>
            </a:ln>
          </p:spPr>
          <p:style>
            <a:lnRef idx="1">
              <a:schemeClr val="accent3"/>
            </a:lnRef>
            <a:fillRef idx="0">
              <a:schemeClr val="accent3"/>
            </a:fillRef>
            <a:effectRef idx="0">
              <a:schemeClr val="accent3"/>
            </a:effectRef>
            <a:fontRef idx="minor">
              <a:schemeClr val="tx1"/>
            </a:fontRef>
          </p:style>
        </p:cxnSp>
        <p:cxnSp>
          <p:nvCxnSpPr>
            <p:cNvPr id="64" name="Straight Arrow Connector 63"/>
            <p:cNvCxnSpPr/>
            <p:nvPr/>
          </p:nvCxnSpPr>
          <p:spPr>
            <a:xfrm flipV="1">
              <a:off x="152400" y="1449056"/>
              <a:ext cx="2457450" cy="2360837"/>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4166235" y="6045118"/>
              <a:ext cx="2539365" cy="1980556"/>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705600" y="3809894"/>
              <a:ext cx="0" cy="2235225"/>
            </a:xfrm>
            <a:prstGeom prst="line">
              <a:avLst/>
            </a:prstGeom>
            <a:ln w="38100">
              <a:solidFill>
                <a:schemeClr val="tx1">
                  <a:lumMod val="50000"/>
                  <a:lumOff val="50000"/>
                </a:schemeClr>
              </a:solidFill>
            </a:ln>
          </p:spPr>
          <p:style>
            <a:lnRef idx="1">
              <a:schemeClr val="accent3"/>
            </a:lnRef>
            <a:fillRef idx="0">
              <a:schemeClr val="accent3"/>
            </a:fillRef>
            <a:effectRef idx="0">
              <a:schemeClr val="accent3"/>
            </a:effectRef>
            <a:fontRef idx="minor">
              <a:schemeClr val="tx1"/>
            </a:fontRef>
          </p:style>
        </p:cxnSp>
        <p:cxnSp>
          <p:nvCxnSpPr>
            <p:cNvPr id="79" name="Straight Arrow Connector 78"/>
            <p:cNvCxnSpPr/>
            <p:nvPr/>
          </p:nvCxnSpPr>
          <p:spPr>
            <a:xfrm flipH="1" flipV="1">
              <a:off x="4166235" y="1449056"/>
              <a:ext cx="2539365" cy="2366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31658" y="3276468"/>
              <a:ext cx="3539411" cy="2362558"/>
            </a:xfrm>
            <a:prstGeom prst="ellipse">
              <a:avLst/>
            </a:prstGeom>
            <a:solidFill>
              <a:srgbClr val="FFF2A3">
                <a:alpha val="30588"/>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prstClr val="black"/>
                  </a:solidFill>
                  <a:latin typeface="Arial Narrow" panose="020B0606020202030204" pitchFamily="34" charset="0"/>
                </a:rPr>
                <a:t>Family &amp; Individual Empowerment and Engagement</a:t>
              </a:r>
            </a:p>
          </p:txBody>
        </p:sp>
      </p:grpSp>
      <p:sp>
        <p:nvSpPr>
          <p:cNvPr id="5" name="Oval 4"/>
          <p:cNvSpPr/>
          <p:nvPr/>
        </p:nvSpPr>
        <p:spPr>
          <a:xfrm>
            <a:off x="101600" y="628650"/>
            <a:ext cx="8940800" cy="61150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dirty="0">
              <a:solidFill>
                <a:prstClr val="white"/>
              </a:solidFill>
              <a:latin typeface="Calibri"/>
            </a:endParaRPr>
          </a:p>
        </p:txBody>
      </p:sp>
      <p:sp>
        <p:nvSpPr>
          <p:cNvPr id="2053" name="TextBox 8"/>
          <p:cNvSpPr txBox="1">
            <a:spLocks noChangeArrowheads="1"/>
          </p:cNvSpPr>
          <p:nvPr/>
        </p:nvSpPr>
        <p:spPr bwMode="auto">
          <a:xfrm>
            <a:off x="3003552" y="6413898"/>
            <a:ext cx="3081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en-US" sz="1600" smtClean="0">
                <a:solidFill>
                  <a:prstClr val="black"/>
                </a:solidFill>
                <a:latin typeface="Arial Narrow" charset="0"/>
              </a:rPr>
              <a:t>Population Health</a:t>
            </a:r>
          </a:p>
        </p:txBody>
      </p:sp>
      <p:sp>
        <p:nvSpPr>
          <p:cNvPr id="13" name="TextBox 12"/>
          <p:cNvSpPr txBox="1"/>
          <p:nvPr/>
        </p:nvSpPr>
        <p:spPr>
          <a:xfrm>
            <a:off x="7234768" y="3614738"/>
            <a:ext cx="1363133" cy="1123384"/>
          </a:xfrm>
          <a:prstGeom prst="rect">
            <a:avLst/>
          </a:prstGeom>
          <a:noFill/>
        </p:spPr>
        <p:txBody>
          <a:bodyPr>
            <a:spAutoFit/>
          </a:bodyPr>
          <a:lstStyle/>
          <a:p>
            <a:pPr eaLnBrk="1" hangingPunct="1">
              <a:buFont typeface="Arial" pitchFamily="34" charset="0"/>
              <a:buChar char="•"/>
              <a:defRPr/>
            </a:pPr>
            <a:r>
              <a:rPr lang="en-US" altLang="en-US" sz="1000" b="0" dirty="0">
                <a:solidFill>
                  <a:prstClr val="black"/>
                </a:solidFill>
                <a:latin typeface="Arial Narrow" panose="020B0606020202030204" pitchFamily="34" charset="0"/>
                <a:ea typeface="MS PGothic" pitchFamily="34" charset="-128"/>
                <a:cs typeface="MS PGothic" charset="0"/>
              </a:rPr>
              <a:t>Resources</a:t>
            </a:r>
          </a:p>
          <a:p>
            <a:pPr eaLnBrk="1" hangingPunct="1">
              <a:buFont typeface="Arial" pitchFamily="34" charset="0"/>
              <a:buChar char="•"/>
              <a:defRPr/>
            </a:pPr>
            <a:r>
              <a:rPr lang="en-US" altLang="en-US" sz="1000" b="0" dirty="0">
                <a:solidFill>
                  <a:prstClr val="black"/>
                </a:solidFill>
                <a:latin typeface="Arial Narrow" panose="020B0606020202030204" pitchFamily="34" charset="0"/>
                <a:ea typeface="MS PGothic" pitchFamily="34" charset="-128"/>
                <a:cs typeface="MS PGothic" charset="0"/>
              </a:rPr>
              <a:t>Services</a:t>
            </a:r>
          </a:p>
          <a:p>
            <a:pPr eaLnBrk="1" hangingPunct="1">
              <a:buFont typeface="Arial" pitchFamily="34" charset="0"/>
              <a:buChar char="•"/>
              <a:defRPr/>
            </a:pPr>
            <a:r>
              <a:rPr lang="en-US" altLang="en-US" sz="1000" b="0" dirty="0">
                <a:solidFill>
                  <a:prstClr val="black"/>
                </a:solidFill>
                <a:latin typeface="Arial Narrow" panose="020B0606020202030204" pitchFamily="34" charset="0"/>
                <a:ea typeface="MS PGothic" pitchFamily="34" charset="-128"/>
                <a:cs typeface="MS PGothic" charset="0"/>
              </a:rPr>
              <a:t>Supportive</a:t>
            </a:r>
            <a:br>
              <a:rPr lang="en-US" altLang="en-US" sz="1000" b="0" dirty="0">
                <a:solidFill>
                  <a:prstClr val="black"/>
                </a:solidFill>
                <a:latin typeface="Arial Narrow" panose="020B0606020202030204" pitchFamily="34" charset="0"/>
                <a:ea typeface="MS PGothic" pitchFamily="34" charset="-128"/>
                <a:cs typeface="MS PGothic" charset="0"/>
              </a:rPr>
            </a:br>
            <a:r>
              <a:rPr lang="en-US" altLang="en-US" sz="1000" b="0" dirty="0">
                <a:solidFill>
                  <a:prstClr val="black"/>
                </a:solidFill>
                <a:latin typeface="Arial Narrow" panose="020B0606020202030204" pitchFamily="34" charset="0"/>
                <a:ea typeface="MS PGothic" pitchFamily="34" charset="-128"/>
                <a:cs typeface="MS PGothic" charset="0"/>
              </a:rPr>
              <a:t> Environment</a:t>
            </a:r>
          </a:p>
          <a:p>
            <a:pPr eaLnBrk="1" hangingPunct="1">
              <a:buFont typeface="Arial" pitchFamily="34" charset="0"/>
              <a:buChar char="•"/>
              <a:defRPr/>
            </a:pPr>
            <a:r>
              <a:rPr lang="en-US" altLang="en-US" sz="1000" b="0" dirty="0">
                <a:solidFill>
                  <a:prstClr val="black"/>
                </a:solidFill>
                <a:latin typeface="Arial Narrow" panose="020B0606020202030204" pitchFamily="34" charset="0"/>
                <a:ea typeface="MS PGothic" pitchFamily="34" charset="-128"/>
                <a:cs typeface="MS PGothic" charset="0"/>
              </a:rPr>
              <a:t>Social Norms</a:t>
            </a:r>
          </a:p>
          <a:p>
            <a:pPr marL="171450" indent="-171450" eaLnBrk="1" hangingPunct="1">
              <a:buFont typeface="Arial" panose="020B0604020202020204" pitchFamily="34" charset="0"/>
              <a:buChar char="•"/>
              <a:defRPr/>
            </a:pPr>
            <a:endParaRPr lang="en-US" altLang="en-US" sz="1100" b="0" dirty="0">
              <a:solidFill>
                <a:prstClr val="black"/>
              </a:solidFill>
              <a:latin typeface="Arial Narrow" panose="020B0606020202030204" pitchFamily="34" charset="0"/>
              <a:ea typeface="ＭＳ Ｐゴシック" charset="-128"/>
              <a:cs typeface="MS PGothic" charset="0"/>
            </a:endParaRPr>
          </a:p>
          <a:p>
            <a:pPr eaLnBrk="1" hangingPunct="1">
              <a:defRPr/>
            </a:pPr>
            <a:endParaRPr lang="en-US" sz="600" b="0" dirty="0">
              <a:solidFill>
                <a:prstClr val="black"/>
              </a:solidFill>
              <a:latin typeface="Calibri" pitchFamily="34" charset="0"/>
              <a:ea typeface="MS PGothic" pitchFamily="34" charset="-128"/>
              <a:cs typeface="MS PGothic" charset="0"/>
            </a:endParaRPr>
          </a:p>
        </p:txBody>
      </p:sp>
      <p:sp>
        <p:nvSpPr>
          <p:cNvPr id="2" name="TextBox 1"/>
          <p:cNvSpPr txBox="1"/>
          <p:nvPr/>
        </p:nvSpPr>
        <p:spPr>
          <a:xfrm>
            <a:off x="152400" y="6324600"/>
            <a:ext cx="1933066" cy="523220"/>
          </a:xfrm>
          <a:prstGeom prst="rect">
            <a:avLst/>
          </a:prstGeom>
          <a:noFill/>
        </p:spPr>
        <p:txBody>
          <a:bodyPr wrap="none" rtlCol="0">
            <a:spAutoFit/>
          </a:bodyPr>
          <a:lstStyle/>
          <a:p>
            <a:r>
              <a:rPr lang="en-US" sz="1400" dirty="0"/>
              <a:t>Health </a:t>
            </a:r>
            <a:r>
              <a:rPr lang="en-US" sz="1400" dirty="0" err="1"/>
              <a:t>Aff</a:t>
            </a:r>
            <a:r>
              <a:rPr lang="en-US" sz="1400" dirty="0"/>
              <a:t> </a:t>
            </a:r>
            <a:r>
              <a:rPr lang="en-US" sz="1400" dirty="0" smtClean="0"/>
              <a:t>Sept </a:t>
            </a:r>
            <a:r>
              <a:rPr lang="en-US" sz="1400" dirty="0"/>
              <a:t>2015 </a:t>
            </a:r>
            <a:endParaRPr lang="en-US" sz="1400" dirty="0" smtClean="0"/>
          </a:p>
          <a:p>
            <a:r>
              <a:rPr lang="en-US" sz="1400" dirty="0" smtClean="0"/>
              <a:t>vol</a:t>
            </a:r>
            <a:r>
              <a:rPr lang="en-US" sz="1400" dirty="0"/>
              <a:t>. 34 no. 9 1456-1463</a:t>
            </a:r>
          </a:p>
        </p:txBody>
      </p:sp>
    </p:spTree>
    <p:extLst>
      <p:ext uri="{BB962C8B-B14F-4D97-AF65-F5344CB8AC3E}">
        <p14:creationId xmlns:p14="http://schemas.microsoft.com/office/powerpoint/2010/main" val="2654753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bwMode="auto">
          <a:xfrm>
            <a:off x="0" y="274638"/>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lstStyle/>
          <a:p>
            <a:pPr algn="ctr" eaLnBrk="1" hangingPunct="1"/>
            <a:r>
              <a:rPr lang="en-US" sz="3200" dirty="0">
                <a:solidFill>
                  <a:srgbClr val="FF0000"/>
                </a:solidFill>
                <a:latin typeface="Century Gothic" charset="0"/>
              </a:rPr>
              <a:t/>
            </a:r>
            <a:br>
              <a:rPr lang="en-US" sz="3200" dirty="0">
                <a:solidFill>
                  <a:srgbClr val="FF0000"/>
                </a:solidFill>
                <a:latin typeface="Century Gothic" charset="0"/>
              </a:rPr>
            </a:br>
            <a:r>
              <a:rPr lang="en-US" sz="3200" dirty="0">
                <a:solidFill>
                  <a:srgbClr val="FF0000"/>
                </a:solidFill>
                <a:latin typeface="Century Gothic" charset="0"/>
              </a:rPr>
              <a:t/>
            </a:r>
            <a:br>
              <a:rPr lang="en-US" sz="3200" dirty="0">
                <a:solidFill>
                  <a:srgbClr val="FF0000"/>
                </a:solidFill>
                <a:latin typeface="Century Gothic" charset="0"/>
              </a:rPr>
            </a:br>
            <a:r>
              <a:rPr lang="en-US" sz="4000" b="0" dirty="0">
                <a:solidFill>
                  <a:srgbClr val="FF0000"/>
                </a:solidFill>
                <a:latin typeface="Century Gothic" charset="0"/>
              </a:rPr>
              <a:t>Public Health and Medical Care</a:t>
            </a:r>
          </a:p>
        </p:txBody>
      </p:sp>
      <p:sp>
        <p:nvSpPr>
          <p:cNvPr id="59394" name="Rectangle 3"/>
          <p:cNvSpPr>
            <a:spLocks noGrp="1" noChangeArrowheads="1"/>
          </p:cNvSpPr>
          <p:nvPr>
            <p:ph idx="4294967295"/>
          </p:nvPr>
        </p:nvSpPr>
        <p:spPr bwMode="auto">
          <a:xfrm>
            <a:off x="586855" y="160021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FontTx/>
              <a:buNone/>
            </a:pPr>
            <a:endParaRPr lang="en-US" sz="2000" b="1" dirty="0">
              <a:latin typeface="Arial" charset="0"/>
            </a:endParaRPr>
          </a:p>
          <a:p>
            <a:pPr eaLnBrk="1" hangingPunct="1">
              <a:buFontTx/>
              <a:buNone/>
            </a:pPr>
            <a:endParaRPr lang="en-US" sz="2000" b="1" dirty="0">
              <a:latin typeface="Arial" charset="0"/>
            </a:endParaRPr>
          </a:p>
          <a:p>
            <a:pPr marL="0" indent="0" eaLnBrk="1" hangingPunct="1">
              <a:buFontTx/>
              <a:buNone/>
            </a:pPr>
            <a:r>
              <a:rPr lang="en-US" sz="2400" b="1" dirty="0">
                <a:latin typeface="+mj-lt"/>
              </a:rPr>
              <a:t>Primary Care and Public Health: Exploring Integration to </a:t>
            </a:r>
            <a:r>
              <a:rPr lang="en-US" sz="2400" b="1" dirty="0" smtClean="0">
                <a:latin typeface="+mj-lt"/>
              </a:rPr>
              <a:t>Improve Population Health</a:t>
            </a:r>
          </a:p>
          <a:p>
            <a:pPr marL="0" indent="0" eaLnBrk="1" hangingPunct="1">
              <a:buFontTx/>
              <a:buNone/>
            </a:pPr>
            <a:endParaRPr lang="en-US" sz="1200" b="1" dirty="0">
              <a:latin typeface="+mj-lt"/>
            </a:endParaRPr>
          </a:p>
          <a:p>
            <a:r>
              <a:rPr lang="en-US" sz="2000" dirty="0" smtClean="0"/>
              <a:t>A broad definition of integration: </a:t>
            </a:r>
            <a:r>
              <a:rPr lang="en-US" sz="2000" dirty="0"/>
              <a:t>the linkage of programs and activities to promote </a:t>
            </a:r>
            <a:r>
              <a:rPr lang="en-US" sz="2000" dirty="0" smtClean="0"/>
              <a:t>efficiency </a:t>
            </a:r>
            <a:r>
              <a:rPr lang="en-US" sz="2000" dirty="0"/>
              <a:t>and effectiveness and achieve gains in population health. </a:t>
            </a:r>
          </a:p>
          <a:p>
            <a:r>
              <a:rPr lang="en-US" sz="2000" dirty="0"/>
              <a:t>Integration of primary care and public health could enhance the capacity of </a:t>
            </a:r>
            <a:r>
              <a:rPr lang="en-US" sz="2000" dirty="0" smtClean="0"/>
              <a:t>each to </a:t>
            </a:r>
            <a:r>
              <a:rPr lang="en-US" sz="2000" dirty="0"/>
              <a:t>carry out their missions and link with other stakeholders to </a:t>
            </a:r>
            <a:r>
              <a:rPr lang="en-US" sz="2000" dirty="0" smtClean="0"/>
              <a:t>produce health</a:t>
            </a:r>
            <a:endParaRPr lang="en-US" sz="2000" dirty="0"/>
          </a:p>
          <a:p>
            <a:pPr eaLnBrk="1" hangingPunct="1"/>
            <a:endParaRPr lang="en-US" sz="2000" dirty="0">
              <a:latin typeface="Arial" charset="0"/>
            </a:endParaRPr>
          </a:p>
          <a:p>
            <a:pPr eaLnBrk="1" hangingPunct="1">
              <a:buFontTx/>
              <a:buNone/>
            </a:pPr>
            <a:endParaRPr lang="en-US" sz="2000" dirty="0">
              <a:latin typeface="Arial" charset="0"/>
            </a:endParaRPr>
          </a:p>
          <a:p>
            <a:pPr eaLnBrk="1" hangingPunct="1"/>
            <a:endParaRPr lang="en-US" sz="1800" dirty="0">
              <a:latin typeface="Arial" charset="0"/>
            </a:endParaRPr>
          </a:p>
          <a:p>
            <a:pPr eaLnBrk="1" hangingPunct="1"/>
            <a:endParaRPr lang="en-US" sz="2000" dirty="0">
              <a:latin typeface="Arial" charset="0"/>
            </a:endParaRPr>
          </a:p>
        </p:txBody>
      </p:sp>
      <p:sp>
        <p:nvSpPr>
          <p:cNvPr id="200708" name="Text Box 4"/>
          <p:cNvSpPr txBox="1">
            <a:spLocks noChangeArrowheads="1"/>
          </p:cNvSpPr>
          <p:nvPr/>
        </p:nvSpPr>
        <p:spPr bwMode="auto">
          <a:xfrm>
            <a:off x="701681" y="6229354"/>
            <a:ext cx="6129853" cy="46166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r>
              <a:rPr lang="en-US" sz="1200" dirty="0">
                <a:solidFill>
                  <a:srgbClr val="000000"/>
                </a:solidFill>
              </a:rPr>
              <a:t>IOM (Institute of Medicine). 2012</a:t>
            </a:r>
            <a:r>
              <a:rPr lang="en-US" sz="1200" i="1" dirty="0">
                <a:solidFill>
                  <a:srgbClr val="000000"/>
                </a:solidFill>
              </a:rPr>
              <a:t>. Primary Care and Public Health: Exploring </a:t>
            </a:r>
            <a:endParaRPr lang="en-US" sz="1200" dirty="0">
              <a:solidFill>
                <a:srgbClr val="000000"/>
              </a:solidFill>
            </a:endParaRPr>
          </a:p>
          <a:p>
            <a:r>
              <a:rPr lang="en-US" sz="1200" i="1" dirty="0">
                <a:solidFill>
                  <a:srgbClr val="000000"/>
                </a:solidFill>
              </a:rPr>
              <a:t>Integration to Improve Population Health. </a:t>
            </a:r>
            <a:r>
              <a:rPr lang="en-US" sz="1200" dirty="0">
                <a:solidFill>
                  <a:srgbClr val="000000"/>
                </a:solidFill>
              </a:rPr>
              <a:t>Washington, DC: The National Academies Press. </a:t>
            </a:r>
          </a:p>
        </p:txBody>
      </p:sp>
    </p:spTree>
    <p:extLst>
      <p:ext uri="{BB962C8B-B14F-4D97-AF65-F5344CB8AC3E}">
        <p14:creationId xmlns:p14="http://schemas.microsoft.com/office/powerpoint/2010/main" val="42154867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bwMode="auto">
          <a:xfrm>
            <a:off x="0" y="123597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3600" b="0" dirty="0" smtClean="0">
                <a:solidFill>
                  <a:srgbClr val="FF0000"/>
                </a:solidFill>
                <a:latin typeface="Century Gothic" charset="0"/>
              </a:rPr>
              <a:t>US Smoking Trends—High </a:t>
            </a:r>
            <a:r>
              <a:rPr lang="en-US" sz="3600" b="0" dirty="0">
                <a:solidFill>
                  <a:srgbClr val="FF0000"/>
                </a:solidFill>
                <a:latin typeface="Century Gothic" charset="0"/>
              </a:rPr>
              <a:t>School Seniors and Adults (1965–2004) </a:t>
            </a:r>
          </a:p>
        </p:txBody>
      </p:sp>
      <p:pic>
        <p:nvPicPr>
          <p:cNvPr id="62467" name="Picture 4" descr="Trends in Current Smoking by High School Senior and Adults, United States, 1965-2004 Link with Description Fol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5" y="2442223"/>
            <a:ext cx="6505433" cy="368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4"/>
          <p:cNvSpPr txBox="1">
            <a:spLocks noChangeArrowheads="1"/>
          </p:cNvSpPr>
          <p:nvPr/>
        </p:nvSpPr>
        <p:spPr bwMode="auto">
          <a:xfrm>
            <a:off x="5943600" y="6284959"/>
            <a:ext cx="60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a:solidFill>
                  <a:srgbClr val="000000"/>
                </a:solidFill>
                <a:latin typeface="Arial" charset="0"/>
              </a:rPr>
              <a:t>DSHS</a:t>
            </a:r>
          </a:p>
        </p:txBody>
      </p:sp>
    </p:spTree>
    <p:extLst>
      <p:ext uri="{BB962C8B-B14F-4D97-AF65-F5344CB8AC3E}">
        <p14:creationId xmlns:p14="http://schemas.microsoft.com/office/powerpoint/2010/main" val="2011782816"/>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1"/>
          <p:cNvSpPr txBox="1">
            <a:spLocks noGrp="1"/>
          </p:cNvSpPr>
          <p:nvPr/>
        </p:nvSpPr>
        <p:spPr bwMode="auto">
          <a:xfrm>
            <a:off x="8434388" y="6416717"/>
            <a:ext cx="45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fontAlgn="base" hangingPunct="1">
              <a:lnSpc>
                <a:spcPct val="90000"/>
              </a:lnSpc>
              <a:spcBef>
                <a:spcPct val="0"/>
              </a:spcBef>
              <a:spcAft>
                <a:spcPct val="0"/>
              </a:spcAft>
              <a:buClr>
                <a:srgbClr val="0000FF"/>
              </a:buClr>
              <a:buSzPct val="115000"/>
            </a:pPr>
            <a:fld id="{EA0B3B85-3CB8-E342-A65C-3324741657FA}" type="slidenum">
              <a:rPr lang="en-US" sz="800" b="1">
                <a:solidFill>
                  <a:srgbClr val="969696"/>
                </a:solidFill>
                <a:latin typeface="Arial" charset="0"/>
              </a:rPr>
              <a:pPr algn="r" eaLnBrk="1" fontAlgn="base" hangingPunct="1">
                <a:lnSpc>
                  <a:spcPct val="90000"/>
                </a:lnSpc>
                <a:spcBef>
                  <a:spcPct val="0"/>
                </a:spcBef>
                <a:spcAft>
                  <a:spcPct val="0"/>
                </a:spcAft>
                <a:buClr>
                  <a:srgbClr val="0000FF"/>
                </a:buClr>
                <a:buSzPct val="115000"/>
              </a:pPr>
              <a:t>35</a:t>
            </a:fld>
            <a:endParaRPr lang="en-US" sz="800" b="1">
              <a:solidFill>
                <a:srgbClr val="969696"/>
              </a:solidFill>
              <a:latin typeface="Arial" charset="0"/>
            </a:endParaRPr>
          </a:p>
        </p:txBody>
      </p:sp>
      <p:sp>
        <p:nvSpPr>
          <p:cNvPr id="64514" name="Rectangle 2"/>
          <p:cNvSpPr>
            <a:spLocks noGrp="1" noChangeArrowheads="1"/>
          </p:cNvSpPr>
          <p:nvPr>
            <p:ph type="ctrTitle"/>
          </p:nvPr>
        </p:nvSpPr>
        <p:spPr bwMode="auto">
          <a:xfrm>
            <a:off x="228600" y="228604"/>
            <a:ext cx="8534400" cy="53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lstStyle/>
          <a:p>
            <a:pPr algn="ctr" eaLnBrk="1" hangingPunct="1"/>
            <a:r>
              <a:rPr lang="en-US" sz="3600" b="0" dirty="0">
                <a:solidFill>
                  <a:srgbClr val="FF0000"/>
                </a:solidFill>
                <a:latin typeface="Century Gothic" charset="0"/>
              </a:rPr>
              <a:t>Diabetes Prevention Program (DPP)</a:t>
            </a:r>
            <a:r>
              <a:rPr lang="en-US" b="0" dirty="0">
                <a:latin typeface="Century Gothic" charset="0"/>
              </a:rPr>
              <a:t> </a:t>
            </a:r>
            <a:endParaRPr lang="en-US" sz="2800" b="0" dirty="0">
              <a:latin typeface="Century Gothic" charset="0"/>
            </a:endParaRPr>
          </a:p>
        </p:txBody>
      </p:sp>
      <p:sp>
        <p:nvSpPr>
          <p:cNvPr id="2" name="Subtitle 1"/>
          <p:cNvSpPr>
            <a:spLocks noGrp="1"/>
          </p:cNvSpPr>
          <p:nvPr>
            <p:ph type="subTitle" idx="1"/>
          </p:nvPr>
        </p:nvSpPr>
        <p:spPr/>
        <p:txBody>
          <a:bodyPr/>
          <a:lstStyle/>
          <a:p>
            <a:endParaRPr lang="en-US"/>
          </a:p>
        </p:txBody>
      </p:sp>
      <p:sp>
        <p:nvSpPr>
          <p:cNvPr id="64515" name="Rectangle 3"/>
          <p:cNvSpPr>
            <a:spLocks noChangeArrowheads="1"/>
          </p:cNvSpPr>
          <p:nvPr/>
        </p:nvSpPr>
        <p:spPr bwMode="auto">
          <a:xfrm>
            <a:off x="376243" y="6427947"/>
            <a:ext cx="3865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fontAlgn="base">
              <a:spcBef>
                <a:spcPct val="0"/>
              </a:spcBef>
              <a:spcAft>
                <a:spcPct val="0"/>
              </a:spcAft>
            </a:pPr>
            <a:r>
              <a:rPr lang="en-US" sz="1200" dirty="0">
                <a:solidFill>
                  <a:srgbClr val="000000"/>
                </a:solidFill>
                <a:latin typeface="Century Gothic" charset="0"/>
                <a:ea typeface="ＭＳ Ｐゴシック" charset="0"/>
                <a:cs typeface="ＭＳ Ｐゴシック" charset="0"/>
              </a:rPr>
              <a:t>The DPP Research Group, </a:t>
            </a:r>
            <a:r>
              <a:rPr lang="en-US" sz="1200" i="1" dirty="0">
                <a:solidFill>
                  <a:srgbClr val="000000"/>
                </a:solidFill>
                <a:latin typeface="Century Gothic" charset="0"/>
                <a:ea typeface="ＭＳ Ｐゴシック" charset="0"/>
                <a:cs typeface="ＭＳ Ｐゴシック" charset="0"/>
              </a:rPr>
              <a:t>NEJM 346</a:t>
            </a:r>
            <a:r>
              <a:rPr lang="en-US" sz="1200" dirty="0">
                <a:solidFill>
                  <a:srgbClr val="000000"/>
                </a:solidFill>
                <a:latin typeface="Century Gothic" charset="0"/>
                <a:ea typeface="ＭＳ Ｐゴシック" charset="0"/>
                <a:cs typeface="ＭＳ Ｐゴシック" charset="0"/>
              </a:rPr>
              <a:t>:393-403, 2002</a:t>
            </a:r>
          </a:p>
        </p:txBody>
      </p:sp>
      <p:graphicFrame>
        <p:nvGraphicFramePr>
          <p:cNvPr id="2423812" name="Group 4"/>
          <p:cNvGraphicFramePr>
            <a:graphicFrameLocks noGrp="1"/>
          </p:cNvGraphicFramePr>
          <p:nvPr>
            <p:extLst>
              <p:ext uri="{D42A27DB-BD31-4B8C-83A1-F6EECF244321}">
                <p14:modId xmlns:p14="http://schemas.microsoft.com/office/powerpoint/2010/main" val="589979219"/>
              </p:ext>
            </p:extLst>
          </p:nvPr>
        </p:nvGraphicFramePr>
        <p:xfrm>
          <a:off x="381000" y="1447800"/>
          <a:ext cx="8515350" cy="3977640"/>
        </p:xfrm>
        <a:graphic>
          <a:graphicData uri="http://schemas.openxmlformats.org/drawingml/2006/table">
            <a:tbl>
              <a:tblPr/>
              <a:tblGrid>
                <a:gridCol w="3228975"/>
                <a:gridCol w="1762125"/>
                <a:gridCol w="1762125"/>
                <a:gridCol w="1762125"/>
              </a:tblGrid>
              <a:tr h="822960">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endParaRPr kumimoji="0" lang="en-US" sz="1600" b="1" i="0" u="none" strike="noStrike" cap="none" normalizeH="0" baseline="0">
                        <a:ln>
                          <a:noFill/>
                        </a:ln>
                        <a:solidFill>
                          <a:schemeClr val="bg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400" b="1" i="0" u="none" strike="noStrike" cap="none" normalizeH="0" baseline="0">
                          <a:ln>
                            <a:noFill/>
                          </a:ln>
                          <a:solidFill>
                            <a:schemeClr val="bg1"/>
                          </a:solidFill>
                          <a:effectLst/>
                          <a:latin typeface="Century Gothic" charset="0"/>
                          <a:ea typeface="ＭＳ Ｐゴシック" charset="0"/>
                          <a:cs typeface="MS PGothic" charset="0"/>
                        </a:rPr>
                        <a:t>Placebo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400" b="1" i="0" u="none" strike="noStrike" cap="none" normalizeH="0" baseline="0">
                          <a:ln>
                            <a:noFill/>
                          </a:ln>
                          <a:solidFill>
                            <a:schemeClr val="bg1"/>
                          </a:solidFill>
                          <a:effectLst/>
                          <a:latin typeface="Century Gothic" charset="0"/>
                          <a:ea typeface="ＭＳ Ｐゴシック" charset="0"/>
                          <a:cs typeface="MS PGothic" charset="0"/>
                        </a:rPr>
                        <a:t>Metformin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400" b="1" i="0" u="none" strike="noStrike" cap="none" normalizeH="0" baseline="0">
                          <a:ln>
                            <a:noFill/>
                          </a:ln>
                          <a:solidFill>
                            <a:schemeClr val="bg1"/>
                          </a:solidFill>
                          <a:effectLst/>
                          <a:latin typeface="Century Gothic" charset="0"/>
                          <a:ea typeface="ＭＳ Ｐゴシック" charset="0"/>
                          <a:cs typeface="MS PGothic" charset="0"/>
                        </a:rPr>
                        <a:t>Lifestyle</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376092"/>
                    </a:solidFill>
                  </a:tcPr>
                </a:tc>
              </a:tr>
              <a:tr h="1051560">
                <a:tc>
                  <a:txBody>
                    <a:bodyPr/>
                    <a:lstStyle/>
                    <a:p>
                      <a:pPr marL="0" marR="0" lvl="0" indent="0" algn="l" defTabSz="914400" rtl="0" eaLnBrk="1" fontAlgn="base" latinLnBrk="0" hangingPunct="1">
                        <a:lnSpc>
                          <a:spcPct val="100000"/>
                        </a:lnSpc>
                        <a:spcBef>
                          <a:spcPct val="45000"/>
                        </a:spcBef>
                        <a:spcAft>
                          <a:spcPct val="0"/>
                        </a:spcAft>
                        <a:buClr>
                          <a:srgbClr val="0081C6"/>
                        </a:buClr>
                        <a:buSzPct val="115000"/>
                        <a:buFontTx/>
                        <a:buNone/>
                        <a:tabLst/>
                      </a:pPr>
                      <a:r>
                        <a:rPr kumimoji="0" lang="en-US" sz="1600" b="0" i="0" u="sng" strike="noStrike" cap="none" normalizeH="0" baseline="0">
                          <a:ln>
                            <a:noFill/>
                          </a:ln>
                          <a:solidFill>
                            <a:srgbClr val="000000"/>
                          </a:solidFill>
                          <a:effectLst/>
                          <a:latin typeface="Century Gothic" charset="0"/>
                          <a:ea typeface="ＭＳ Ｐゴシック" charset="0"/>
                          <a:cs typeface="MS PGothic" charset="0"/>
                        </a:rPr>
                        <a:t>Incidence</a:t>
                      </a:r>
                      <a:r>
                        <a:rPr kumimoji="0" lang="en-US" sz="1600" b="0" i="0" u="none" strike="noStrike" cap="none" normalizeH="0" baseline="0">
                          <a:ln>
                            <a:noFill/>
                          </a:ln>
                          <a:solidFill>
                            <a:srgbClr val="000000"/>
                          </a:solidFill>
                          <a:effectLst/>
                          <a:latin typeface="Century Gothic" charset="0"/>
                          <a:ea typeface="ＭＳ Ｐゴシック" charset="0"/>
                          <a:cs typeface="MS PGothic" charset="0"/>
                        </a:rPr>
                        <a:t> of diabetes</a:t>
                      </a:r>
                      <a:br>
                        <a:rPr kumimoji="0" lang="en-US" sz="1600" b="0" i="0" u="none" strike="noStrike" cap="none" normalizeH="0" baseline="0">
                          <a:ln>
                            <a:noFill/>
                          </a:ln>
                          <a:solidFill>
                            <a:srgbClr val="000000"/>
                          </a:solidFill>
                          <a:effectLst/>
                          <a:latin typeface="Century Gothic" charset="0"/>
                          <a:ea typeface="ＭＳ Ｐゴシック" charset="0"/>
                          <a:cs typeface="MS PGothic" charset="0"/>
                        </a:rPr>
                      </a:br>
                      <a:r>
                        <a:rPr kumimoji="0" lang="en-US" sz="1600" b="0" i="0" u="none" strike="noStrike" cap="none" normalizeH="0" baseline="0">
                          <a:ln>
                            <a:noFill/>
                          </a:ln>
                          <a:solidFill>
                            <a:srgbClr val="000000"/>
                          </a:solidFill>
                          <a:effectLst/>
                          <a:latin typeface="Century Gothic" charset="0"/>
                          <a:ea typeface="ＭＳ Ｐゴシック" charset="0"/>
                          <a:cs typeface="MS PGothic" charset="0"/>
                        </a:rPr>
                        <a:t>   (percent per year)</a:t>
                      </a:r>
                      <a:endParaRPr kumimoji="0" lang="en-US" sz="1600" b="0" i="0" u="none" strike="noStrike" cap="none" normalizeH="0" baseline="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800" b="0" i="0" u="none" strike="noStrike" cap="none" normalizeH="0" baseline="0">
                          <a:ln>
                            <a:noFill/>
                          </a:ln>
                          <a:solidFill>
                            <a:srgbClr val="000000"/>
                          </a:solidFill>
                          <a:effectLst/>
                          <a:latin typeface="Century Gothic" charset="0"/>
                          <a:ea typeface="ＭＳ Ｐゴシック" charset="0"/>
                          <a:cs typeface="MS PGothic" charset="0"/>
                        </a:rPr>
                        <a:t>11.0%</a:t>
                      </a:r>
                      <a:endParaRPr kumimoji="0" lang="en-US" sz="2800" b="0" i="0" u="none" strike="noStrike" cap="none" normalizeH="0" baseline="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800" b="0" i="0" u="none" strike="noStrike" cap="none" normalizeH="0" baseline="0">
                          <a:ln>
                            <a:noFill/>
                          </a:ln>
                          <a:solidFill>
                            <a:srgbClr val="000000"/>
                          </a:solidFill>
                          <a:effectLst/>
                          <a:latin typeface="Century Gothic" charset="0"/>
                          <a:ea typeface="ＭＳ Ｐゴシック" charset="0"/>
                          <a:cs typeface="MS PGothic" charset="0"/>
                        </a:rPr>
                        <a:t>7.8%</a:t>
                      </a:r>
                      <a:endParaRPr kumimoji="0" lang="en-US" sz="2800" b="0" i="0" u="none" strike="noStrike" cap="none" normalizeH="0" baseline="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800" b="0" i="0" u="none" strike="noStrike" cap="none" normalizeH="0" baseline="0">
                          <a:ln>
                            <a:noFill/>
                          </a:ln>
                          <a:solidFill>
                            <a:srgbClr val="000000"/>
                          </a:solidFill>
                          <a:effectLst/>
                          <a:latin typeface="Century Gothic" charset="0"/>
                          <a:ea typeface="ＭＳ Ｐゴシック" charset="0"/>
                          <a:cs typeface="MS PGothic" charset="0"/>
                        </a:rPr>
                        <a:t> 4.8%</a:t>
                      </a:r>
                      <a:endParaRPr kumimoji="0" lang="en-US" sz="2800" b="0" i="0" u="none" strike="noStrike" cap="none" normalizeH="0" baseline="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051560">
                <a:tc>
                  <a:txBody>
                    <a:bodyPr/>
                    <a:lstStyle/>
                    <a:p>
                      <a:pPr marL="0" marR="0" lvl="0" indent="0" algn="l" defTabSz="914400" rtl="0" eaLnBrk="1" fontAlgn="base" latinLnBrk="0" hangingPunct="1">
                        <a:lnSpc>
                          <a:spcPct val="100000"/>
                        </a:lnSpc>
                        <a:spcBef>
                          <a:spcPct val="45000"/>
                        </a:spcBef>
                        <a:spcAft>
                          <a:spcPct val="0"/>
                        </a:spcAft>
                        <a:buClr>
                          <a:srgbClr val="0081C6"/>
                        </a:buClr>
                        <a:buSzPct val="115000"/>
                        <a:buFontTx/>
                        <a:buNone/>
                        <a:tabLst/>
                      </a:pPr>
                      <a:r>
                        <a:rPr kumimoji="0" lang="en-US" sz="1600" b="0" i="0" u="sng" strike="noStrike" cap="none" normalizeH="0" baseline="0">
                          <a:ln>
                            <a:noFill/>
                          </a:ln>
                          <a:solidFill>
                            <a:srgbClr val="000000"/>
                          </a:solidFill>
                          <a:effectLst/>
                          <a:latin typeface="Century Gothic" charset="0"/>
                          <a:ea typeface="ＭＳ Ｐゴシック" charset="0"/>
                          <a:cs typeface="MS PGothic" charset="0"/>
                        </a:rPr>
                        <a:t>Reduction</a:t>
                      </a:r>
                      <a:r>
                        <a:rPr kumimoji="0" lang="en-US" sz="1600" b="0" i="0" u="none" strike="noStrike" cap="none" normalizeH="0" baseline="0">
                          <a:ln>
                            <a:noFill/>
                          </a:ln>
                          <a:solidFill>
                            <a:srgbClr val="000000"/>
                          </a:solidFill>
                          <a:effectLst/>
                          <a:latin typeface="Century Gothic" charset="0"/>
                          <a:ea typeface="ＭＳ Ｐゴシック" charset="0"/>
                          <a:cs typeface="MS PGothic" charset="0"/>
                        </a:rPr>
                        <a:t> in incidence</a:t>
                      </a:r>
                      <a:br>
                        <a:rPr kumimoji="0" lang="en-US" sz="1600" b="0" i="0" u="none" strike="noStrike" cap="none" normalizeH="0" baseline="0">
                          <a:ln>
                            <a:noFill/>
                          </a:ln>
                          <a:solidFill>
                            <a:srgbClr val="000000"/>
                          </a:solidFill>
                          <a:effectLst/>
                          <a:latin typeface="Century Gothic" charset="0"/>
                          <a:ea typeface="ＭＳ Ｐゴシック" charset="0"/>
                          <a:cs typeface="MS PGothic" charset="0"/>
                        </a:rPr>
                      </a:br>
                      <a:r>
                        <a:rPr kumimoji="0" lang="en-US" sz="1600" b="0" i="0" u="none" strike="noStrike" cap="none" normalizeH="0" baseline="0">
                          <a:ln>
                            <a:noFill/>
                          </a:ln>
                          <a:solidFill>
                            <a:srgbClr val="000000"/>
                          </a:solidFill>
                          <a:effectLst/>
                          <a:latin typeface="Century Gothic" charset="0"/>
                          <a:ea typeface="ＭＳ Ｐゴシック" charset="0"/>
                          <a:cs typeface="MS PGothic" charset="0"/>
                        </a:rPr>
                        <a:t>   compared with placebo</a:t>
                      </a:r>
                      <a:endParaRPr kumimoji="0" lang="en-US" sz="1600" b="0" i="0" u="none" strike="noStrike" cap="none" normalizeH="0" baseline="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800" b="0" i="0" u="none" strike="noStrike" cap="none" normalizeH="0" baseline="0">
                          <a:ln>
                            <a:noFill/>
                          </a:ln>
                          <a:solidFill>
                            <a:srgbClr val="000000"/>
                          </a:solidFill>
                          <a:effectLst/>
                          <a:latin typeface="Century Gothic" charset="0"/>
                          <a:ea typeface="ＭＳ Ｐゴシック" charset="0"/>
                          <a:cs typeface="MS PGothic" charset="0"/>
                        </a:rPr>
                        <a:t>–</a:t>
                      </a:r>
                      <a:endParaRPr kumimoji="0" lang="en-US" sz="2800" b="0" i="0" u="none" strike="noStrike" cap="none" normalizeH="0" baseline="0">
                        <a:ln>
                          <a:noFill/>
                        </a:ln>
                        <a:solidFill>
                          <a:schemeClr val="tx1"/>
                        </a:solidFill>
                        <a:effectLst/>
                        <a:latin typeface="Century Gothic" charset="0"/>
                        <a:ea typeface="ＭＳ Ｐゴシック" charset="0"/>
                        <a:cs typeface="Arial"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800" b="0" i="0" u="none" strike="noStrike" cap="none" normalizeH="0" baseline="0">
                          <a:ln>
                            <a:noFill/>
                          </a:ln>
                          <a:solidFill>
                            <a:srgbClr val="000000"/>
                          </a:solidFill>
                          <a:effectLst/>
                          <a:latin typeface="Century Gothic" charset="0"/>
                          <a:ea typeface="ＭＳ Ｐゴシック" charset="0"/>
                          <a:cs typeface="MS PGothic" charset="0"/>
                        </a:rPr>
                        <a:t>31%</a:t>
                      </a:r>
                      <a:endParaRPr kumimoji="0" lang="en-US" sz="2800" b="0" i="0" u="none" strike="noStrike" cap="none" normalizeH="0" baseline="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800" b="0" i="0" u="none" strike="noStrike" cap="none" normalizeH="0" baseline="0">
                          <a:ln>
                            <a:noFill/>
                          </a:ln>
                          <a:solidFill>
                            <a:srgbClr val="000000"/>
                          </a:solidFill>
                          <a:effectLst/>
                          <a:latin typeface="Century Gothic" charset="0"/>
                          <a:ea typeface="ＭＳ Ｐゴシック" charset="0"/>
                          <a:cs typeface="MS PGothic" charset="0"/>
                        </a:rPr>
                        <a:t>58%</a:t>
                      </a:r>
                      <a:endParaRPr kumimoji="0" lang="en-US" sz="2800" b="0" i="0" u="none" strike="noStrike" cap="none" normalizeH="0" baseline="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051560">
                <a:tc>
                  <a:txBody>
                    <a:bodyPr/>
                    <a:lstStyle/>
                    <a:p>
                      <a:pPr marL="0" marR="0" lvl="0" indent="0" algn="l" defTabSz="914400" rtl="0" eaLnBrk="1" fontAlgn="base" latinLnBrk="0" hangingPunct="1">
                        <a:lnSpc>
                          <a:spcPct val="100000"/>
                        </a:lnSpc>
                        <a:spcBef>
                          <a:spcPct val="45000"/>
                        </a:spcBef>
                        <a:spcAft>
                          <a:spcPct val="0"/>
                        </a:spcAft>
                        <a:buClr>
                          <a:srgbClr val="0081C6"/>
                        </a:buClr>
                        <a:buSzPct val="115000"/>
                        <a:buFontTx/>
                        <a:buNone/>
                        <a:tabLst/>
                      </a:pPr>
                      <a:r>
                        <a:rPr kumimoji="0" lang="en-US" sz="1600" b="0" i="0" u="sng" strike="noStrike" cap="none" normalizeH="0" baseline="0">
                          <a:ln>
                            <a:noFill/>
                          </a:ln>
                          <a:solidFill>
                            <a:srgbClr val="000000"/>
                          </a:solidFill>
                          <a:effectLst/>
                          <a:latin typeface="Century Gothic" charset="0"/>
                          <a:ea typeface="ＭＳ Ｐゴシック" charset="0"/>
                          <a:cs typeface="MS PGothic" charset="0"/>
                        </a:rPr>
                        <a:t>Number needed to treat</a:t>
                      </a:r>
                      <a:br>
                        <a:rPr kumimoji="0" lang="en-US" sz="1600" b="0" i="0" u="sng" strike="noStrike" cap="none" normalizeH="0" baseline="0">
                          <a:ln>
                            <a:noFill/>
                          </a:ln>
                          <a:solidFill>
                            <a:srgbClr val="000000"/>
                          </a:solidFill>
                          <a:effectLst/>
                          <a:latin typeface="Century Gothic" charset="0"/>
                          <a:ea typeface="ＭＳ Ｐゴシック" charset="0"/>
                          <a:cs typeface="MS PGothic" charset="0"/>
                        </a:rPr>
                      </a:br>
                      <a:r>
                        <a:rPr kumimoji="0" lang="en-US" sz="1600" b="0" i="0" u="none" strike="noStrike" cap="none" normalizeH="0" baseline="0">
                          <a:ln>
                            <a:noFill/>
                          </a:ln>
                          <a:solidFill>
                            <a:srgbClr val="000000"/>
                          </a:solidFill>
                          <a:effectLst/>
                          <a:latin typeface="Century Gothic" charset="0"/>
                          <a:ea typeface="ＭＳ Ｐゴシック" charset="0"/>
                          <a:cs typeface="MS PGothic" charset="0"/>
                        </a:rPr>
                        <a:t>   to prevent 1 case in 3 years</a:t>
                      </a:r>
                      <a:endParaRPr kumimoji="0" lang="en-US" sz="1600" b="0" i="0" u="none" strike="noStrike" cap="none" normalizeH="0" baseline="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800" b="0" i="0" u="none" strike="noStrike" cap="none" normalizeH="0" baseline="0">
                          <a:ln>
                            <a:noFill/>
                          </a:ln>
                          <a:solidFill>
                            <a:srgbClr val="000000"/>
                          </a:solidFill>
                          <a:effectLst/>
                          <a:latin typeface="Century Gothic" charset="0"/>
                          <a:ea typeface="ＭＳ Ｐゴシック" charset="0"/>
                          <a:cs typeface="MS PGothic" charset="0"/>
                        </a:rPr>
                        <a:t>–</a:t>
                      </a:r>
                      <a:endParaRPr kumimoji="0" lang="en-US" sz="2800" b="0" i="0" u="none" strike="noStrike" cap="none" normalizeH="0" baseline="0">
                        <a:ln>
                          <a:noFill/>
                        </a:ln>
                        <a:solidFill>
                          <a:schemeClr val="tx1"/>
                        </a:solidFill>
                        <a:effectLst/>
                        <a:latin typeface="Century Gothic" charset="0"/>
                        <a:ea typeface="ＭＳ Ｐゴシック" charset="0"/>
                        <a:cs typeface="Arial"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800" b="0" i="0" u="none" strike="noStrike" cap="none" normalizeH="0" baseline="0">
                          <a:ln>
                            <a:noFill/>
                          </a:ln>
                          <a:solidFill>
                            <a:srgbClr val="000000"/>
                          </a:solidFill>
                          <a:effectLst/>
                          <a:latin typeface="Century Gothic" charset="0"/>
                          <a:ea typeface="ＭＳ Ｐゴシック" charset="0"/>
                          <a:cs typeface="MS PGothic" charset="0"/>
                        </a:rPr>
                        <a:t>13.9</a:t>
                      </a:r>
                      <a:endParaRPr kumimoji="0" lang="en-US" sz="2800" b="0" i="0" u="none" strike="noStrike" cap="none" normalizeH="0" baseline="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45000"/>
                        </a:spcBef>
                        <a:spcAft>
                          <a:spcPct val="0"/>
                        </a:spcAft>
                        <a:buClr>
                          <a:srgbClr val="0081C6"/>
                        </a:buClr>
                        <a:buSzPct val="115000"/>
                        <a:buFontTx/>
                        <a:buNone/>
                        <a:tabLst/>
                      </a:pPr>
                      <a:r>
                        <a:rPr kumimoji="0" lang="en-US" sz="2800" b="0" i="0" u="none" strike="noStrike" cap="none" normalizeH="0" baseline="0" dirty="0">
                          <a:ln>
                            <a:noFill/>
                          </a:ln>
                          <a:solidFill>
                            <a:srgbClr val="000000"/>
                          </a:solidFill>
                          <a:effectLst/>
                          <a:latin typeface="Century Gothic" charset="0"/>
                          <a:ea typeface="ＭＳ Ｐゴシック" charset="0"/>
                          <a:cs typeface="MS PGothic" charset="0"/>
                        </a:rPr>
                        <a:t>6.9</a:t>
                      </a:r>
                      <a:endParaRPr kumimoji="0" lang="en-US" sz="2800" b="0" i="0" u="none" strike="noStrike" cap="none" normalizeH="0" baseline="0" dirty="0">
                        <a:ln>
                          <a:noFill/>
                        </a:ln>
                        <a:solidFill>
                          <a:schemeClr val="tx1"/>
                        </a:solidFill>
                        <a:effectLst/>
                        <a:latin typeface="Century Gothic" charset="0"/>
                        <a:ea typeface="ＭＳ Ｐゴシック" charset="0"/>
                        <a:cs typeface="MS PGothic"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297128332"/>
      </p:ext>
    </p:extLst>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93" y="0"/>
            <a:ext cx="9144000" cy="6855700"/>
          </a:xfrm>
          <a:prstGeom prst="rect">
            <a:avLst/>
          </a:prstGeom>
          <a:solidFill>
            <a:srgbClr val="B01E2D"/>
          </a:solidFill>
          <a:ln>
            <a:solidFill>
              <a:srgbClr val="B01E2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757763" name="Text Box 3"/>
          <p:cNvSpPr txBox="1">
            <a:spLocks noChangeArrowheads="1"/>
          </p:cNvSpPr>
          <p:nvPr/>
        </p:nvSpPr>
        <p:spPr bwMode="auto">
          <a:xfrm>
            <a:off x="3694" y="4319654"/>
            <a:ext cx="9140306" cy="523220"/>
          </a:xfrm>
          <a:prstGeom prst="rect">
            <a:avLst/>
          </a:prstGeom>
          <a:noFill/>
          <a:ln w="9525">
            <a:noFill/>
            <a:miter lim="800000"/>
            <a:headEnd/>
            <a:tailEnd/>
          </a:ln>
          <a:effectLst/>
        </p:spPr>
        <p:txBody>
          <a:bodyPr wrap="square">
            <a:spAutoFit/>
          </a:bodyPr>
          <a:lstStyle/>
          <a:p>
            <a:pPr algn="ctr" defTabSz="457200" eaLnBrk="1" fontAlgn="auto" hangingPunct="1">
              <a:spcBef>
                <a:spcPts val="0"/>
              </a:spcBef>
              <a:spcAft>
                <a:spcPts val="0"/>
              </a:spcAft>
            </a:pPr>
            <a:r>
              <a:rPr lang="en-US" sz="2800" b="0" i="1" dirty="0" smtClean="0">
                <a:solidFill>
                  <a:prstClr val="white"/>
                </a:solidFill>
                <a:latin typeface="Calibri"/>
              </a:rPr>
              <a:t>Motivating Millions to Lower Blood Pressure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888" y="3528144"/>
            <a:ext cx="4014224" cy="59740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566" y="1741336"/>
            <a:ext cx="2340869" cy="1524003"/>
          </a:xfrm>
          <a:prstGeom prst="rect">
            <a:avLst/>
          </a:prstGeom>
        </p:spPr>
      </p:pic>
    </p:spTree>
    <p:extLst>
      <p:ext uri="{BB962C8B-B14F-4D97-AF65-F5344CB8AC3E}">
        <p14:creationId xmlns:p14="http://schemas.microsoft.com/office/powerpoint/2010/main" val="334643175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03756" y="4571180"/>
            <a:ext cx="1252285" cy="1285457"/>
          </a:xfrm>
          <a:prstGeom prst="ellipse">
            <a:avLst/>
          </a:prstGeom>
          <a:solidFill>
            <a:srgbClr val="B01E2D"/>
          </a:solidFill>
          <a:ln>
            <a:solidFill>
              <a:schemeClr val="bg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15" name="Oval 14"/>
          <p:cNvSpPr/>
          <p:nvPr/>
        </p:nvSpPr>
        <p:spPr>
          <a:xfrm>
            <a:off x="403756" y="2895190"/>
            <a:ext cx="1252285" cy="1285457"/>
          </a:xfrm>
          <a:prstGeom prst="ellipse">
            <a:avLst/>
          </a:prstGeom>
          <a:solidFill>
            <a:srgbClr val="B01E2D"/>
          </a:solidFill>
          <a:ln>
            <a:solidFill>
              <a:schemeClr val="bg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2" name="Title 1"/>
          <p:cNvSpPr>
            <a:spLocks noGrp="1"/>
          </p:cNvSpPr>
          <p:nvPr>
            <p:ph type="title"/>
          </p:nvPr>
        </p:nvSpPr>
        <p:spPr>
          <a:xfrm>
            <a:off x="304800" y="457200"/>
            <a:ext cx="8686800" cy="448578"/>
          </a:xfrm>
        </p:spPr>
        <p:txBody>
          <a:bodyPr>
            <a:normAutofit fontScale="90000"/>
          </a:bodyPr>
          <a:lstStyle/>
          <a:p>
            <a:r>
              <a:rPr lang="en-US" sz="2800" b="1" dirty="0" smtClean="0">
                <a:solidFill>
                  <a:srgbClr val="B01E2D"/>
                </a:solidFill>
              </a:rPr>
              <a:t>Blood Pressure Control Evades Us</a:t>
            </a:r>
            <a:endParaRPr lang="en-US" sz="2800" b="1" dirty="0">
              <a:solidFill>
                <a:srgbClr val="B01E2D"/>
              </a:solidFill>
            </a:endParaRPr>
          </a:p>
        </p:txBody>
      </p:sp>
      <p:sp>
        <p:nvSpPr>
          <p:cNvPr id="3" name="Content Placeholder 2"/>
          <p:cNvSpPr>
            <a:spLocks noGrp="1"/>
          </p:cNvSpPr>
          <p:nvPr>
            <p:ph idx="1"/>
          </p:nvPr>
        </p:nvSpPr>
        <p:spPr>
          <a:xfrm>
            <a:off x="2042749" y="1466925"/>
            <a:ext cx="6679989" cy="4487066"/>
          </a:xfrm>
        </p:spPr>
        <p:txBody>
          <a:bodyPr>
            <a:normAutofit/>
          </a:bodyPr>
          <a:lstStyle/>
          <a:p>
            <a:pPr marL="0" indent="0">
              <a:lnSpc>
                <a:spcPct val="100000"/>
              </a:lnSpc>
              <a:spcBef>
                <a:spcPts val="0"/>
              </a:spcBef>
              <a:buNone/>
            </a:pPr>
            <a:r>
              <a:rPr lang="en-US" sz="2400" b="0" dirty="0" smtClean="0"/>
              <a:t>One in </a:t>
            </a:r>
            <a:r>
              <a:rPr lang="en-US" sz="2400" b="0" dirty="0"/>
              <a:t>three American adults — about 80 million people — have high blood </a:t>
            </a:r>
            <a:r>
              <a:rPr lang="en-US" sz="2400" b="0" dirty="0" smtClean="0"/>
              <a:t>pressure</a:t>
            </a:r>
            <a:endParaRPr lang="en-US" sz="2400" dirty="0"/>
          </a:p>
          <a:p>
            <a:pPr marL="0" indent="0">
              <a:lnSpc>
                <a:spcPct val="100000"/>
              </a:lnSpc>
              <a:spcBef>
                <a:spcPts val="0"/>
              </a:spcBef>
              <a:buNone/>
            </a:pPr>
            <a:endParaRPr lang="en-US" sz="2400" b="0" dirty="0" smtClean="0"/>
          </a:p>
          <a:p>
            <a:pPr marL="0" indent="0">
              <a:lnSpc>
                <a:spcPct val="100000"/>
              </a:lnSpc>
              <a:spcBef>
                <a:spcPts val="0"/>
              </a:spcBef>
              <a:buNone/>
            </a:pPr>
            <a:endParaRPr lang="en-US" sz="2400" b="0" dirty="0" smtClean="0"/>
          </a:p>
          <a:p>
            <a:pPr marL="0" indent="0">
              <a:lnSpc>
                <a:spcPct val="100000"/>
              </a:lnSpc>
              <a:spcBef>
                <a:spcPts val="0"/>
              </a:spcBef>
              <a:buNone/>
            </a:pPr>
            <a:r>
              <a:rPr lang="en-US" sz="2400" b="0" dirty="0" smtClean="0"/>
              <a:t>High </a:t>
            </a:r>
            <a:r>
              <a:rPr lang="en-US" sz="2400" b="0" dirty="0"/>
              <a:t>blood pressure </a:t>
            </a:r>
            <a:r>
              <a:rPr lang="en-US" sz="2400" b="0" dirty="0" smtClean="0"/>
              <a:t>contributes to heart </a:t>
            </a:r>
            <a:r>
              <a:rPr lang="en-US" sz="2400" b="0" dirty="0"/>
              <a:t>attack and heart failure, stroke, kidney failure, and other deadly </a:t>
            </a:r>
            <a:r>
              <a:rPr lang="en-US" sz="2400" b="0" dirty="0" smtClean="0"/>
              <a:t>consequences</a:t>
            </a:r>
            <a:endParaRPr lang="en-US" sz="2400" b="0" dirty="0"/>
          </a:p>
          <a:p>
            <a:pPr marL="0" indent="0">
              <a:lnSpc>
                <a:spcPct val="100000"/>
              </a:lnSpc>
              <a:spcBef>
                <a:spcPts val="0"/>
              </a:spcBef>
              <a:buNone/>
            </a:pPr>
            <a:endParaRPr lang="en-US" sz="2400" b="0" dirty="0" smtClean="0"/>
          </a:p>
          <a:p>
            <a:pPr marL="0" indent="0">
              <a:lnSpc>
                <a:spcPct val="100000"/>
              </a:lnSpc>
              <a:spcBef>
                <a:spcPts val="0"/>
              </a:spcBef>
              <a:buNone/>
            </a:pPr>
            <a:endParaRPr lang="en-US" sz="2400" b="0" dirty="0" smtClean="0"/>
          </a:p>
          <a:p>
            <a:pPr marL="0" indent="0">
              <a:lnSpc>
                <a:spcPct val="100000"/>
              </a:lnSpc>
              <a:spcBef>
                <a:spcPts val="0"/>
              </a:spcBef>
              <a:buNone/>
            </a:pPr>
            <a:r>
              <a:rPr lang="en-US" sz="2400" b="0" dirty="0" smtClean="0"/>
              <a:t>New data supports </a:t>
            </a:r>
            <a:r>
              <a:rPr lang="en-US" sz="2400" b="0" dirty="0"/>
              <a:t>recommendations for keeping blood pressure </a:t>
            </a:r>
            <a:r>
              <a:rPr lang="en-US" sz="2400" b="0" dirty="0" smtClean="0"/>
              <a:t>low</a:t>
            </a:r>
            <a:endParaRPr lang="en-US" sz="2400" b="0" dirty="0"/>
          </a:p>
        </p:txBody>
      </p:sp>
      <p:sp>
        <p:nvSpPr>
          <p:cNvPr id="4" name="Slide Number Placeholder 3"/>
          <p:cNvSpPr>
            <a:spLocks noGrp="1"/>
          </p:cNvSpPr>
          <p:nvPr>
            <p:ph type="sldNum" sz="quarter" idx="4294967295"/>
          </p:nvPr>
        </p:nvSpPr>
        <p:spPr>
          <a:xfrm>
            <a:off x="5562600" y="6400800"/>
            <a:ext cx="1447800" cy="304800"/>
          </a:xfrm>
          <a:prstGeom prst="rect">
            <a:avLst/>
          </a:prstGeom>
        </p:spPr>
        <p:txBody>
          <a:bodyPr/>
          <a:lstStyle/>
          <a:p>
            <a:fld id="{AAEAE4A8-A6E5-453E-B946-FB774B73F48C}" type="slidenum">
              <a:rPr lang="en-US" smtClean="0">
                <a:solidFill>
                  <a:prstClr val="black">
                    <a:tint val="75000"/>
                  </a:prstClr>
                </a:solidFill>
              </a:rPr>
              <a:pPr/>
              <a:t>37</a:t>
            </a:fld>
            <a:endParaRPr lang="en-US" dirty="0">
              <a:solidFill>
                <a:prstClr val="black">
                  <a:tint val="75000"/>
                </a:prstClr>
              </a:solidFill>
            </a:endParaRPr>
          </a:p>
        </p:txBody>
      </p:sp>
      <p:sp>
        <p:nvSpPr>
          <p:cNvPr id="8" name="Freeform 123"/>
          <p:cNvSpPr>
            <a:spLocks noChangeAspect="1" noEditPoints="1"/>
          </p:cNvSpPr>
          <p:nvPr/>
        </p:nvSpPr>
        <p:spPr bwMode="auto">
          <a:xfrm>
            <a:off x="790464" y="3151522"/>
            <a:ext cx="478868" cy="715703"/>
          </a:xfrm>
          <a:custGeom>
            <a:avLst/>
            <a:gdLst>
              <a:gd name="T0" fmla="*/ 15 w 100"/>
              <a:gd name="T1" fmla="*/ 62 h 150"/>
              <a:gd name="T2" fmla="*/ 20 w 100"/>
              <a:gd name="T3" fmla="*/ 47 h 150"/>
              <a:gd name="T4" fmla="*/ 22 w 100"/>
              <a:gd name="T5" fmla="*/ 46 h 150"/>
              <a:gd name="T6" fmla="*/ 51 w 100"/>
              <a:gd name="T7" fmla="*/ 67 h 150"/>
              <a:gd name="T8" fmla="*/ 79 w 100"/>
              <a:gd name="T9" fmla="*/ 46 h 150"/>
              <a:gd name="T10" fmla="*/ 81 w 100"/>
              <a:gd name="T11" fmla="*/ 46 h 150"/>
              <a:gd name="T12" fmla="*/ 82 w 100"/>
              <a:gd name="T13" fmla="*/ 46 h 150"/>
              <a:gd name="T14" fmla="*/ 87 w 100"/>
              <a:gd name="T15" fmla="*/ 60 h 150"/>
              <a:gd name="T16" fmla="*/ 94 w 100"/>
              <a:gd name="T17" fmla="*/ 62 h 150"/>
              <a:gd name="T18" fmla="*/ 87 w 100"/>
              <a:gd name="T19" fmla="*/ 42 h 150"/>
              <a:gd name="T20" fmla="*/ 88 w 100"/>
              <a:gd name="T21" fmla="*/ 39 h 150"/>
              <a:gd name="T22" fmla="*/ 82 w 100"/>
              <a:gd name="T23" fmla="*/ 32 h 150"/>
              <a:gd name="T24" fmla="*/ 51 w 100"/>
              <a:gd name="T25" fmla="*/ 0 h 150"/>
              <a:gd name="T26" fmla="*/ 19 w 100"/>
              <a:gd name="T27" fmla="*/ 33 h 150"/>
              <a:gd name="T28" fmla="*/ 13 w 100"/>
              <a:gd name="T29" fmla="*/ 40 h 150"/>
              <a:gd name="T30" fmla="*/ 14 w 100"/>
              <a:gd name="T31" fmla="*/ 43 h 150"/>
              <a:gd name="T32" fmla="*/ 8 w 100"/>
              <a:gd name="T33" fmla="*/ 60 h 150"/>
              <a:gd name="T34" fmla="*/ 15 w 100"/>
              <a:gd name="T35" fmla="*/ 62 h 150"/>
              <a:gd name="T36" fmla="*/ 50 w 100"/>
              <a:gd name="T37" fmla="*/ 79 h 150"/>
              <a:gd name="T38" fmla="*/ 15 w 100"/>
              <a:gd name="T39" fmla="*/ 63 h 150"/>
              <a:gd name="T40" fmla="*/ 15 w 100"/>
              <a:gd name="T41" fmla="*/ 66 h 150"/>
              <a:gd name="T42" fmla="*/ 51 w 100"/>
              <a:gd name="T43" fmla="*/ 103 h 150"/>
              <a:gd name="T44" fmla="*/ 87 w 100"/>
              <a:gd name="T45" fmla="*/ 66 h 150"/>
              <a:gd name="T46" fmla="*/ 87 w 100"/>
              <a:gd name="T47" fmla="*/ 60 h 150"/>
              <a:gd name="T48" fmla="*/ 50 w 100"/>
              <a:gd name="T49" fmla="*/ 79 h 150"/>
              <a:gd name="T50" fmla="*/ 92 w 100"/>
              <a:gd name="T51" fmla="*/ 116 h 150"/>
              <a:gd name="T52" fmla="*/ 86 w 100"/>
              <a:gd name="T53" fmla="*/ 110 h 150"/>
              <a:gd name="T54" fmla="*/ 80 w 100"/>
              <a:gd name="T55" fmla="*/ 116 h 150"/>
              <a:gd name="T56" fmla="*/ 86 w 100"/>
              <a:gd name="T57" fmla="*/ 122 h 150"/>
              <a:gd name="T58" fmla="*/ 92 w 100"/>
              <a:gd name="T59" fmla="*/ 116 h 150"/>
              <a:gd name="T60" fmla="*/ 94 w 100"/>
              <a:gd name="T61" fmla="*/ 62 h 150"/>
              <a:gd name="T62" fmla="*/ 95 w 100"/>
              <a:gd name="T63" fmla="*/ 66 h 150"/>
              <a:gd name="T64" fmla="*/ 52 w 100"/>
              <a:gd name="T65" fmla="*/ 110 h 150"/>
              <a:gd name="T66" fmla="*/ 39 w 100"/>
              <a:gd name="T67" fmla="*/ 117 h 150"/>
              <a:gd name="T68" fmla="*/ 41 w 100"/>
              <a:gd name="T69" fmla="*/ 126 h 150"/>
              <a:gd name="T70" fmla="*/ 59 w 100"/>
              <a:gd name="T71" fmla="*/ 128 h 150"/>
              <a:gd name="T72" fmla="*/ 75 w 100"/>
              <a:gd name="T73" fmla="*/ 120 h 150"/>
              <a:gd name="T74" fmla="*/ 75 w 100"/>
              <a:gd name="T75" fmla="*/ 116 h 150"/>
              <a:gd name="T76" fmla="*/ 86 w 100"/>
              <a:gd name="T77" fmla="*/ 104 h 150"/>
              <a:gd name="T78" fmla="*/ 98 w 100"/>
              <a:gd name="T79" fmla="*/ 116 h 150"/>
              <a:gd name="T80" fmla="*/ 86 w 100"/>
              <a:gd name="T81" fmla="*/ 127 h 150"/>
              <a:gd name="T82" fmla="*/ 78 w 100"/>
              <a:gd name="T83" fmla="*/ 124 h 150"/>
              <a:gd name="T84" fmla="*/ 61 w 100"/>
              <a:gd name="T85" fmla="*/ 133 h 150"/>
              <a:gd name="T86" fmla="*/ 50 w 100"/>
              <a:gd name="T87" fmla="*/ 135 h 150"/>
              <a:gd name="T88" fmla="*/ 37 w 100"/>
              <a:gd name="T89" fmla="*/ 130 h 150"/>
              <a:gd name="T90" fmla="*/ 34 w 100"/>
              <a:gd name="T91" fmla="*/ 115 h 150"/>
              <a:gd name="T92" fmla="*/ 40 w 100"/>
              <a:gd name="T93" fmla="*/ 108 h 150"/>
              <a:gd name="T94" fmla="*/ 8 w 100"/>
              <a:gd name="T95" fmla="*/ 66 h 150"/>
              <a:gd name="T96" fmla="*/ 8 w 100"/>
              <a:gd name="T97" fmla="*/ 61 h 150"/>
              <a:gd name="T98" fmla="*/ 0 w 100"/>
              <a:gd name="T99" fmla="*/ 73 h 150"/>
              <a:gd name="T100" fmla="*/ 0 w 100"/>
              <a:gd name="T101" fmla="*/ 137 h 150"/>
              <a:gd name="T102" fmla="*/ 13 w 100"/>
              <a:gd name="T103" fmla="*/ 150 h 150"/>
              <a:gd name="T104" fmla="*/ 87 w 100"/>
              <a:gd name="T105" fmla="*/ 150 h 150"/>
              <a:gd name="T106" fmla="*/ 100 w 100"/>
              <a:gd name="T107" fmla="*/ 137 h 150"/>
              <a:gd name="T108" fmla="*/ 100 w 100"/>
              <a:gd name="T109" fmla="*/ 73 h 150"/>
              <a:gd name="T110" fmla="*/ 94 w 100"/>
              <a:gd name="T111" fmla="*/ 6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150">
                <a:moveTo>
                  <a:pt x="15" y="62"/>
                </a:moveTo>
                <a:cubicBezTo>
                  <a:pt x="16" y="57"/>
                  <a:pt x="18" y="51"/>
                  <a:pt x="20" y="47"/>
                </a:cubicBezTo>
                <a:cubicBezTo>
                  <a:pt x="21" y="47"/>
                  <a:pt x="21" y="47"/>
                  <a:pt x="22" y="46"/>
                </a:cubicBezTo>
                <a:cubicBezTo>
                  <a:pt x="27" y="58"/>
                  <a:pt x="38" y="67"/>
                  <a:pt x="51" y="67"/>
                </a:cubicBezTo>
                <a:cubicBezTo>
                  <a:pt x="64" y="67"/>
                  <a:pt x="75" y="58"/>
                  <a:pt x="79" y="46"/>
                </a:cubicBezTo>
                <a:cubicBezTo>
                  <a:pt x="80" y="46"/>
                  <a:pt x="80" y="46"/>
                  <a:pt x="81" y="46"/>
                </a:cubicBezTo>
                <a:cubicBezTo>
                  <a:pt x="81" y="46"/>
                  <a:pt x="82" y="46"/>
                  <a:pt x="82" y="46"/>
                </a:cubicBezTo>
                <a:cubicBezTo>
                  <a:pt x="85" y="50"/>
                  <a:pt x="86" y="55"/>
                  <a:pt x="87" y="60"/>
                </a:cubicBezTo>
                <a:cubicBezTo>
                  <a:pt x="87" y="60"/>
                  <a:pt x="93" y="60"/>
                  <a:pt x="94" y="62"/>
                </a:cubicBezTo>
                <a:cubicBezTo>
                  <a:pt x="94" y="54"/>
                  <a:pt x="91" y="48"/>
                  <a:pt x="87" y="42"/>
                </a:cubicBezTo>
                <a:cubicBezTo>
                  <a:pt x="88" y="41"/>
                  <a:pt x="88" y="40"/>
                  <a:pt x="88" y="39"/>
                </a:cubicBezTo>
                <a:cubicBezTo>
                  <a:pt x="88" y="36"/>
                  <a:pt x="85" y="33"/>
                  <a:pt x="82" y="32"/>
                </a:cubicBezTo>
                <a:cubicBezTo>
                  <a:pt x="81" y="14"/>
                  <a:pt x="67" y="0"/>
                  <a:pt x="51" y="0"/>
                </a:cubicBezTo>
                <a:cubicBezTo>
                  <a:pt x="34" y="0"/>
                  <a:pt x="20" y="15"/>
                  <a:pt x="19" y="33"/>
                </a:cubicBezTo>
                <a:cubicBezTo>
                  <a:pt x="16" y="33"/>
                  <a:pt x="13" y="36"/>
                  <a:pt x="13" y="40"/>
                </a:cubicBezTo>
                <a:cubicBezTo>
                  <a:pt x="13" y="41"/>
                  <a:pt x="13" y="42"/>
                  <a:pt x="14" y="43"/>
                </a:cubicBezTo>
                <a:cubicBezTo>
                  <a:pt x="11" y="49"/>
                  <a:pt x="9" y="54"/>
                  <a:pt x="8" y="60"/>
                </a:cubicBezTo>
                <a:cubicBezTo>
                  <a:pt x="10" y="60"/>
                  <a:pt x="14" y="61"/>
                  <a:pt x="15" y="62"/>
                </a:cubicBezTo>
                <a:close/>
                <a:moveTo>
                  <a:pt x="50" y="79"/>
                </a:moveTo>
                <a:cubicBezTo>
                  <a:pt x="36" y="79"/>
                  <a:pt x="23" y="73"/>
                  <a:pt x="15" y="63"/>
                </a:cubicBezTo>
                <a:cubicBezTo>
                  <a:pt x="15" y="64"/>
                  <a:pt x="15" y="65"/>
                  <a:pt x="15" y="66"/>
                </a:cubicBezTo>
                <a:cubicBezTo>
                  <a:pt x="15" y="86"/>
                  <a:pt x="31" y="103"/>
                  <a:pt x="51" y="103"/>
                </a:cubicBezTo>
                <a:cubicBezTo>
                  <a:pt x="71" y="103"/>
                  <a:pt x="87" y="86"/>
                  <a:pt x="87" y="66"/>
                </a:cubicBezTo>
                <a:cubicBezTo>
                  <a:pt x="87" y="64"/>
                  <a:pt x="87" y="62"/>
                  <a:pt x="87" y="60"/>
                </a:cubicBezTo>
                <a:cubicBezTo>
                  <a:pt x="79" y="72"/>
                  <a:pt x="65" y="79"/>
                  <a:pt x="50" y="79"/>
                </a:cubicBezTo>
                <a:close/>
                <a:moveTo>
                  <a:pt x="92" y="116"/>
                </a:moveTo>
                <a:cubicBezTo>
                  <a:pt x="92" y="113"/>
                  <a:pt x="90" y="110"/>
                  <a:pt x="86" y="110"/>
                </a:cubicBezTo>
                <a:cubicBezTo>
                  <a:pt x="83" y="110"/>
                  <a:pt x="80" y="113"/>
                  <a:pt x="80" y="116"/>
                </a:cubicBezTo>
                <a:cubicBezTo>
                  <a:pt x="80" y="119"/>
                  <a:pt x="83" y="122"/>
                  <a:pt x="86" y="122"/>
                </a:cubicBezTo>
                <a:cubicBezTo>
                  <a:pt x="90" y="122"/>
                  <a:pt x="92" y="119"/>
                  <a:pt x="92" y="116"/>
                </a:cubicBezTo>
                <a:close/>
                <a:moveTo>
                  <a:pt x="94" y="62"/>
                </a:moveTo>
                <a:cubicBezTo>
                  <a:pt x="94" y="63"/>
                  <a:pt x="95" y="65"/>
                  <a:pt x="95" y="66"/>
                </a:cubicBezTo>
                <a:cubicBezTo>
                  <a:pt x="95" y="90"/>
                  <a:pt x="75" y="109"/>
                  <a:pt x="52" y="110"/>
                </a:cubicBezTo>
                <a:cubicBezTo>
                  <a:pt x="47" y="110"/>
                  <a:pt x="40" y="112"/>
                  <a:pt x="39" y="117"/>
                </a:cubicBezTo>
                <a:cubicBezTo>
                  <a:pt x="38" y="120"/>
                  <a:pt x="38" y="124"/>
                  <a:pt x="41" y="126"/>
                </a:cubicBezTo>
                <a:cubicBezTo>
                  <a:pt x="44" y="130"/>
                  <a:pt x="51" y="130"/>
                  <a:pt x="59" y="128"/>
                </a:cubicBezTo>
                <a:cubicBezTo>
                  <a:pt x="65" y="126"/>
                  <a:pt x="71" y="123"/>
                  <a:pt x="75" y="120"/>
                </a:cubicBezTo>
                <a:cubicBezTo>
                  <a:pt x="75" y="119"/>
                  <a:pt x="75" y="117"/>
                  <a:pt x="75" y="116"/>
                </a:cubicBezTo>
                <a:cubicBezTo>
                  <a:pt x="75" y="109"/>
                  <a:pt x="80" y="104"/>
                  <a:pt x="86" y="104"/>
                </a:cubicBezTo>
                <a:cubicBezTo>
                  <a:pt x="93" y="104"/>
                  <a:pt x="98" y="109"/>
                  <a:pt x="98" y="116"/>
                </a:cubicBezTo>
                <a:cubicBezTo>
                  <a:pt x="98" y="122"/>
                  <a:pt x="93" y="127"/>
                  <a:pt x="86" y="127"/>
                </a:cubicBezTo>
                <a:cubicBezTo>
                  <a:pt x="83" y="127"/>
                  <a:pt x="80" y="126"/>
                  <a:pt x="78" y="124"/>
                </a:cubicBezTo>
                <a:cubicBezTo>
                  <a:pt x="74" y="127"/>
                  <a:pt x="67" y="131"/>
                  <a:pt x="61" y="133"/>
                </a:cubicBezTo>
                <a:cubicBezTo>
                  <a:pt x="57" y="134"/>
                  <a:pt x="54" y="135"/>
                  <a:pt x="50" y="135"/>
                </a:cubicBezTo>
                <a:cubicBezTo>
                  <a:pt x="45" y="135"/>
                  <a:pt x="40" y="133"/>
                  <a:pt x="37" y="130"/>
                </a:cubicBezTo>
                <a:cubicBezTo>
                  <a:pt x="33" y="126"/>
                  <a:pt x="32" y="120"/>
                  <a:pt x="34" y="115"/>
                </a:cubicBezTo>
                <a:cubicBezTo>
                  <a:pt x="35" y="112"/>
                  <a:pt x="37" y="110"/>
                  <a:pt x="40" y="108"/>
                </a:cubicBezTo>
                <a:cubicBezTo>
                  <a:pt x="21" y="103"/>
                  <a:pt x="8" y="86"/>
                  <a:pt x="8" y="66"/>
                </a:cubicBezTo>
                <a:cubicBezTo>
                  <a:pt x="8" y="64"/>
                  <a:pt x="8" y="63"/>
                  <a:pt x="8" y="61"/>
                </a:cubicBezTo>
                <a:cubicBezTo>
                  <a:pt x="3" y="63"/>
                  <a:pt x="0" y="67"/>
                  <a:pt x="0" y="73"/>
                </a:cubicBezTo>
                <a:cubicBezTo>
                  <a:pt x="0" y="137"/>
                  <a:pt x="0" y="137"/>
                  <a:pt x="0" y="137"/>
                </a:cubicBezTo>
                <a:cubicBezTo>
                  <a:pt x="0" y="144"/>
                  <a:pt x="6" y="150"/>
                  <a:pt x="13" y="150"/>
                </a:cubicBezTo>
                <a:cubicBezTo>
                  <a:pt x="87" y="150"/>
                  <a:pt x="87" y="150"/>
                  <a:pt x="87" y="150"/>
                </a:cubicBezTo>
                <a:cubicBezTo>
                  <a:pt x="94" y="150"/>
                  <a:pt x="100" y="144"/>
                  <a:pt x="100" y="137"/>
                </a:cubicBezTo>
                <a:cubicBezTo>
                  <a:pt x="100" y="73"/>
                  <a:pt x="100" y="73"/>
                  <a:pt x="100" y="73"/>
                </a:cubicBezTo>
                <a:cubicBezTo>
                  <a:pt x="100" y="68"/>
                  <a:pt x="98" y="64"/>
                  <a:pt x="94" y="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en-US" sz="1800" b="0">
              <a:solidFill>
                <a:prstClr val="black"/>
              </a:solidFill>
              <a:latin typeface="Calibri"/>
            </a:endParaRPr>
          </a:p>
        </p:txBody>
      </p:sp>
      <p:sp>
        <p:nvSpPr>
          <p:cNvPr id="10" name="Freeform 136"/>
          <p:cNvSpPr>
            <a:spLocks noChangeAspect="1" noEditPoints="1"/>
          </p:cNvSpPr>
          <p:nvPr/>
        </p:nvSpPr>
        <p:spPr bwMode="auto">
          <a:xfrm>
            <a:off x="779456" y="4913819"/>
            <a:ext cx="500885" cy="600177"/>
          </a:xfrm>
          <a:custGeom>
            <a:avLst/>
            <a:gdLst>
              <a:gd name="T0" fmla="*/ 121 w 124"/>
              <a:gd name="T1" fmla="*/ 124 h 148"/>
              <a:gd name="T2" fmla="*/ 81 w 124"/>
              <a:gd name="T3" fmla="*/ 27 h 148"/>
              <a:gd name="T4" fmla="*/ 82 w 124"/>
              <a:gd name="T5" fmla="*/ 26 h 148"/>
              <a:gd name="T6" fmla="*/ 89 w 124"/>
              <a:gd name="T7" fmla="*/ 22 h 148"/>
              <a:gd name="T8" fmla="*/ 90 w 124"/>
              <a:gd name="T9" fmla="*/ 10 h 148"/>
              <a:gd name="T10" fmla="*/ 89 w 124"/>
              <a:gd name="T11" fmla="*/ 1 h 148"/>
              <a:gd name="T12" fmla="*/ 37 w 124"/>
              <a:gd name="T13" fmla="*/ 0 h 148"/>
              <a:gd name="T14" fmla="*/ 33 w 124"/>
              <a:gd name="T15" fmla="*/ 4 h 148"/>
              <a:gd name="T16" fmla="*/ 33 w 124"/>
              <a:gd name="T17" fmla="*/ 17 h 148"/>
              <a:gd name="T18" fmla="*/ 34 w 124"/>
              <a:gd name="T19" fmla="*/ 22 h 148"/>
              <a:gd name="T20" fmla="*/ 40 w 124"/>
              <a:gd name="T21" fmla="*/ 26 h 148"/>
              <a:gd name="T22" fmla="*/ 42 w 124"/>
              <a:gd name="T23" fmla="*/ 51 h 148"/>
              <a:gd name="T24" fmla="*/ 2 w 124"/>
              <a:gd name="T25" fmla="*/ 124 h 148"/>
              <a:gd name="T26" fmla="*/ 5 w 124"/>
              <a:gd name="T27" fmla="*/ 144 h 148"/>
              <a:gd name="T28" fmla="*/ 99 w 124"/>
              <a:gd name="T29" fmla="*/ 148 h 148"/>
              <a:gd name="T30" fmla="*/ 123 w 124"/>
              <a:gd name="T31" fmla="*/ 133 h 148"/>
              <a:gd name="T32" fmla="*/ 112 w 124"/>
              <a:gd name="T33" fmla="*/ 137 h 148"/>
              <a:gd name="T34" fmla="*/ 24 w 124"/>
              <a:gd name="T35" fmla="*/ 139 h 148"/>
              <a:gd name="T36" fmla="*/ 9 w 124"/>
              <a:gd name="T37" fmla="*/ 133 h 148"/>
              <a:gd name="T38" fmla="*/ 10 w 124"/>
              <a:gd name="T39" fmla="*/ 129 h 148"/>
              <a:gd name="T40" fmla="*/ 10 w 124"/>
              <a:gd name="T41" fmla="*/ 129 h 148"/>
              <a:gd name="T42" fmla="*/ 51 w 124"/>
              <a:gd name="T43" fmla="*/ 54 h 148"/>
              <a:gd name="T44" fmla="*/ 52 w 124"/>
              <a:gd name="T45" fmla="*/ 24 h 148"/>
              <a:gd name="T46" fmla="*/ 48 w 124"/>
              <a:gd name="T47" fmla="*/ 19 h 148"/>
              <a:gd name="T48" fmla="*/ 43 w 124"/>
              <a:gd name="T49" fmla="*/ 17 h 148"/>
              <a:gd name="T50" fmla="*/ 42 w 124"/>
              <a:gd name="T51" fmla="*/ 9 h 148"/>
              <a:gd name="T52" fmla="*/ 81 w 124"/>
              <a:gd name="T53" fmla="*/ 11 h 148"/>
              <a:gd name="T54" fmla="*/ 80 w 124"/>
              <a:gd name="T55" fmla="*/ 17 h 148"/>
              <a:gd name="T56" fmla="*/ 74 w 124"/>
              <a:gd name="T57" fmla="*/ 19 h 148"/>
              <a:gd name="T58" fmla="*/ 72 w 124"/>
              <a:gd name="T59" fmla="*/ 24 h 148"/>
              <a:gd name="T60" fmla="*/ 72 w 124"/>
              <a:gd name="T61" fmla="*/ 52 h 148"/>
              <a:gd name="T62" fmla="*/ 78 w 124"/>
              <a:gd name="T63" fmla="*/ 64 h 148"/>
              <a:gd name="T64" fmla="*/ 66 w 124"/>
              <a:gd name="T65" fmla="*/ 71 h 148"/>
              <a:gd name="T66" fmla="*/ 72 w 124"/>
              <a:gd name="T67" fmla="*/ 75 h 148"/>
              <a:gd name="T68" fmla="*/ 85 w 124"/>
              <a:gd name="T69" fmla="*/ 78 h 148"/>
              <a:gd name="T70" fmla="*/ 73 w 124"/>
              <a:gd name="T71" fmla="*/ 85 h 148"/>
              <a:gd name="T72" fmla="*/ 78 w 124"/>
              <a:gd name="T73" fmla="*/ 89 h 148"/>
              <a:gd name="T74" fmla="*/ 92 w 124"/>
              <a:gd name="T75" fmla="*/ 91 h 148"/>
              <a:gd name="T76" fmla="*/ 80 w 124"/>
              <a:gd name="T77" fmla="*/ 98 h 148"/>
              <a:gd name="T78" fmla="*/ 85 w 124"/>
              <a:gd name="T79" fmla="*/ 102 h 148"/>
              <a:gd name="T80" fmla="*/ 100 w 124"/>
              <a:gd name="T81" fmla="*/ 105 h 148"/>
              <a:gd name="T82" fmla="*/ 86 w 124"/>
              <a:gd name="T83" fmla="*/ 112 h 148"/>
              <a:gd name="T84" fmla="*/ 92 w 124"/>
              <a:gd name="T85" fmla="*/ 116 h 148"/>
              <a:gd name="T86" fmla="*/ 113 w 124"/>
              <a:gd name="T87" fmla="*/ 128 h 148"/>
              <a:gd name="T88" fmla="*/ 113 w 124"/>
              <a:gd name="T89" fmla="*/ 129 h 148"/>
              <a:gd name="T90" fmla="*/ 112 w 124"/>
              <a:gd name="T91" fmla="*/ 1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148">
                <a:moveTo>
                  <a:pt x="121" y="124"/>
                </a:moveTo>
                <a:cubicBezTo>
                  <a:pt x="121" y="124"/>
                  <a:pt x="121" y="124"/>
                  <a:pt x="121" y="124"/>
                </a:cubicBezTo>
                <a:cubicBezTo>
                  <a:pt x="81" y="51"/>
                  <a:pt x="81" y="51"/>
                  <a:pt x="81" y="51"/>
                </a:cubicBezTo>
                <a:cubicBezTo>
                  <a:pt x="81" y="27"/>
                  <a:pt x="81" y="27"/>
                  <a:pt x="81" y="27"/>
                </a:cubicBezTo>
                <a:cubicBezTo>
                  <a:pt x="81" y="26"/>
                  <a:pt x="81" y="26"/>
                  <a:pt x="81" y="26"/>
                </a:cubicBezTo>
                <a:cubicBezTo>
                  <a:pt x="81" y="26"/>
                  <a:pt x="82" y="26"/>
                  <a:pt x="82" y="26"/>
                </a:cubicBezTo>
                <a:cubicBezTo>
                  <a:pt x="84" y="26"/>
                  <a:pt x="86" y="25"/>
                  <a:pt x="88" y="23"/>
                </a:cubicBezTo>
                <a:cubicBezTo>
                  <a:pt x="88" y="23"/>
                  <a:pt x="88" y="22"/>
                  <a:pt x="89" y="22"/>
                </a:cubicBezTo>
                <a:cubicBezTo>
                  <a:pt x="89" y="21"/>
                  <a:pt x="89" y="20"/>
                  <a:pt x="89" y="19"/>
                </a:cubicBezTo>
                <a:cubicBezTo>
                  <a:pt x="90" y="17"/>
                  <a:pt x="90" y="13"/>
                  <a:pt x="90" y="10"/>
                </a:cubicBezTo>
                <a:cubicBezTo>
                  <a:pt x="90" y="7"/>
                  <a:pt x="90" y="4"/>
                  <a:pt x="90" y="4"/>
                </a:cubicBezTo>
                <a:cubicBezTo>
                  <a:pt x="90" y="3"/>
                  <a:pt x="90" y="2"/>
                  <a:pt x="89" y="1"/>
                </a:cubicBezTo>
                <a:cubicBezTo>
                  <a:pt x="88" y="0"/>
                  <a:pt x="87" y="0"/>
                  <a:pt x="86" y="0"/>
                </a:cubicBezTo>
                <a:cubicBezTo>
                  <a:pt x="37" y="0"/>
                  <a:pt x="37" y="0"/>
                  <a:pt x="37" y="0"/>
                </a:cubicBezTo>
                <a:cubicBezTo>
                  <a:pt x="36" y="0"/>
                  <a:pt x="35" y="0"/>
                  <a:pt x="34" y="1"/>
                </a:cubicBezTo>
                <a:cubicBezTo>
                  <a:pt x="33" y="2"/>
                  <a:pt x="33" y="3"/>
                  <a:pt x="33" y="4"/>
                </a:cubicBezTo>
                <a:cubicBezTo>
                  <a:pt x="33" y="4"/>
                  <a:pt x="33" y="8"/>
                  <a:pt x="33" y="11"/>
                </a:cubicBezTo>
                <a:cubicBezTo>
                  <a:pt x="33" y="13"/>
                  <a:pt x="33" y="15"/>
                  <a:pt x="33" y="17"/>
                </a:cubicBezTo>
                <a:cubicBezTo>
                  <a:pt x="33" y="18"/>
                  <a:pt x="34" y="19"/>
                  <a:pt x="34" y="19"/>
                </a:cubicBezTo>
                <a:cubicBezTo>
                  <a:pt x="34" y="20"/>
                  <a:pt x="34" y="21"/>
                  <a:pt x="34" y="22"/>
                </a:cubicBezTo>
                <a:cubicBezTo>
                  <a:pt x="35" y="22"/>
                  <a:pt x="35" y="23"/>
                  <a:pt x="35" y="23"/>
                </a:cubicBezTo>
                <a:cubicBezTo>
                  <a:pt x="37" y="25"/>
                  <a:pt x="39" y="25"/>
                  <a:pt x="40" y="26"/>
                </a:cubicBezTo>
                <a:cubicBezTo>
                  <a:pt x="41" y="26"/>
                  <a:pt x="42" y="26"/>
                  <a:pt x="42" y="26"/>
                </a:cubicBezTo>
                <a:cubicBezTo>
                  <a:pt x="42" y="51"/>
                  <a:pt x="42" y="51"/>
                  <a:pt x="42" y="51"/>
                </a:cubicBezTo>
                <a:cubicBezTo>
                  <a:pt x="2" y="124"/>
                  <a:pt x="2" y="124"/>
                  <a:pt x="2" y="124"/>
                </a:cubicBezTo>
                <a:cubicBezTo>
                  <a:pt x="2" y="124"/>
                  <a:pt x="2" y="124"/>
                  <a:pt x="2" y="124"/>
                </a:cubicBezTo>
                <a:cubicBezTo>
                  <a:pt x="2" y="125"/>
                  <a:pt x="0" y="128"/>
                  <a:pt x="0" y="133"/>
                </a:cubicBezTo>
                <a:cubicBezTo>
                  <a:pt x="0" y="137"/>
                  <a:pt x="1" y="141"/>
                  <a:pt x="5" y="144"/>
                </a:cubicBezTo>
                <a:cubicBezTo>
                  <a:pt x="9" y="147"/>
                  <a:pt x="15" y="148"/>
                  <a:pt x="24" y="148"/>
                </a:cubicBezTo>
                <a:cubicBezTo>
                  <a:pt x="99" y="148"/>
                  <a:pt x="99" y="148"/>
                  <a:pt x="99" y="148"/>
                </a:cubicBezTo>
                <a:cubicBezTo>
                  <a:pt x="108" y="148"/>
                  <a:pt x="114" y="147"/>
                  <a:pt x="118" y="144"/>
                </a:cubicBezTo>
                <a:cubicBezTo>
                  <a:pt x="122" y="141"/>
                  <a:pt x="124" y="137"/>
                  <a:pt x="123" y="133"/>
                </a:cubicBezTo>
                <a:cubicBezTo>
                  <a:pt x="123" y="128"/>
                  <a:pt x="121" y="125"/>
                  <a:pt x="121" y="124"/>
                </a:cubicBezTo>
                <a:close/>
                <a:moveTo>
                  <a:pt x="112" y="137"/>
                </a:moveTo>
                <a:cubicBezTo>
                  <a:pt x="111" y="138"/>
                  <a:pt x="107" y="139"/>
                  <a:pt x="99" y="139"/>
                </a:cubicBezTo>
                <a:cubicBezTo>
                  <a:pt x="24" y="139"/>
                  <a:pt x="24" y="139"/>
                  <a:pt x="24" y="139"/>
                </a:cubicBezTo>
                <a:cubicBezTo>
                  <a:pt x="16" y="139"/>
                  <a:pt x="12" y="138"/>
                  <a:pt x="11" y="137"/>
                </a:cubicBezTo>
                <a:cubicBezTo>
                  <a:pt x="9" y="135"/>
                  <a:pt x="9" y="135"/>
                  <a:pt x="9" y="133"/>
                </a:cubicBezTo>
                <a:cubicBezTo>
                  <a:pt x="9" y="132"/>
                  <a:pt x="9" y="131"/>
                  <a:pt x="10" y="130"/>
                </a:cubicBezTo>
                <a:cubicBezTo>
                  <a:pt x="10" y="129"/>
                  <a:pt x="10" y="129"/>
                  <a:pt x="10" y="129"/>
                </a:cubicBezTo>
                <a:cubicBezTo>
                  <a:pt x="10" y="129"/>
                  <a:pt x="10" y="129"/>
                  <a:pt x="10" y="129"/>
                </a:cubicBezTo>
                <a:cubicBezTo>
                  <a:pt x="10" y="129"/>
                  <a:pt x="10" y="129"/>
                  <a:pt x="10" y="129"/>
                </a:cubicBezTo>
                <a:cubicBezTo>
                  <a:pt x="10" y="128"/>
                  <a:pt x="10" y="128"/>
                  <a:pt x="10" y="128"/>
                </a:cubicBezTo>
                <a:cubicBezTo>
                  <a:pt x="51" y="54"/>
                  <a:pt x="51" y="54"/>
                  <a:pt x="51" y="54"/>
                </a:cubicBezTo>
                <a:cubicBezTo>
                  <a:pt x="51" y="53"/>
                  <a:pt x="52" y="53"/>
                  <a:pt x="52" y="52"/>
                </a:cubicBezTo>
                <a:cubicBezTo>
                  <a:pt x="52" y="24"/>
                  <a:pt x="52" y="24"/>
                  <a:pt x="52" y="24"/>
                </a:cubicBezTo>
                <a:cubicBezTo>
                  <a:pt x="51" y="24"/>
                  <a:pt x="51" y="24"/>
                  <a:pt x="51" y="24"/>
                </a:cubicBezTo>
                <a:cubicBezTo>
                  <a:pt x="51" y="22"/>
                  <a:pt x="50" y="20"/>
                  <a:pt x="48" y="19"/>
                </a:cubicBezTo>
                <a:cubicBezTo>
                  <a:pt x="46" y="17"/>
                  <a:pt x="44" y="17"/>
                  <a:pt x="43" y="17"/>
                </a:cubicBezTo>
                <a:cubicBezTo>
                  <a:pt x="43" y="17"/>
                  <a:pt x="43" y="17"/>
                  <a:pt x="43" y="17"/>
                </a:cubicBezTo>
                <a:cubicBezTo>
                  <a:pt x="43" y="16"/>
                  <a:pt x="43" y="16"/>
                  <a:pt x="43" y="15"/>
                </a:cubicBezTo>
                <a:cubicBezTo>
                  <a:pt x="42" y="13"/>
                  <a:pt x="42" y="11"/>
                  <a:pt x="42" y="9"/>
                </a:cubicBezTo>
                <a:cubicBezTo>
                  <a:pt x="81" y="9"/>
                  <a:pt x="81" y="9"/>
                  <a:pt x="81" y="9"/>
                </a:cubicBezTo>
                <a:cubicBezTo>
                  <a:pt x="81" y="9"/>
                  <a:pt x="81" y="10"/>
                  <a:pt x="81" y="11"/>
                </a:cubicBezTo>
                <a:cubicBezTo>
                  <a:pt x="81" y="13"/>
                  <a:pt x="81" y="14"/>
                  <a:pt x="80" y="16"/>
                </a:cubicBezTo>
                <a:cubicBezTo>
                  <a:pt x="80" y="16"/>
                  <a:pt x="80" y="16"/>
                  <a:pt x="80" y="17"/>
                </a:cubicBezTo>
                <a:cubicBezTo>
                  <a:pt x="80" y="17"/>
                  <a:pt x="79" y="17"/>
                  <a:pt x="78" y="17"/>
                </a:cubicBezTo>
                <a:cubicBezTo>
                  <a:pt x="77" y="18"/>
                  <a:pt x="75" y="18"/>
                  <a:pt x="74" y="19"/>
                </a:cubicBezTo>
                <a:cubicBezTo>
                  <a:pt x="73" y="20"/>
                  <a:pt x="72" y="22"/>
                  <a:pt x="72" y="24"/>
                </a:cubicBezTo>
                <a:cubicBezTo>
                  <a:pt x="72" y="24"/>
                  <a:pt x="72" y="24"/>
                  <a:pt x="72" y="24"/>
                </a:cubicBezTo>
                <a:cubicBezTo>
                  <a:pt x="72" y="27"/>
                  <a:pt x="72" y="27"/>
                  <a:pt x="72" y="27"/>
                </a:cubicBezTo>
                <a:cubicBezTo>
                  <a:pt x="72" y="52"/>
                  <a:pt x="72" y="52"/>
                  <a:pt x="72" y="52"/>
                </a:cubicBezTo>
                <a:cubicBezTo>
                  <a:pt x="72" y="53"/>
                  <a:pt x="72" y="53"/>
                  <a:pt x="72" y="54"/>
                </a:cubicBezTo>
                <a:cubicBezTo>
                  <a:pt x="78" y="64"/>
                  <a:pt x="78" y="64"/>
                  <a:pt x="78" y="64"/>
                </a:cubicBezTo>
                <a:cubicBezTo>
                  <a:pt x="70" y="66"/>
                  <a:pt x="70" y="66"/>
                  <a:pt x="70" y="66"/>
                </a:cubicBezTo>
                <a:cubicBezTo>
                  <a:pt x="68" y="66"/>
                  <a:pt x="66" y="69"/>
                  <a:pt x="66" y="71"/>
                </a:cubicBezTo>
                <a:cubicBezTo>
                  <a:pt x="67" y="73"/>
                  <a:pt x="69" y="75"/>
                  <a:pt x="71" y="75"/>
                </a:cubicBezTo>
                <a:cubicBezTo>
                  <a:pt x="71" y="75"/>
                  <a:pt x="71" y="75"/>
                  <a:pt x="72" y="75"/>
                </a:cubicBezTo>
                <a:cubicBezTo>
                  <a:pt x="82" y="73"/>
                  <a:pt x="82" y="73"/>
                  <a:pt x="82" y="73"/>
                </a:cubicBezTo>
                <a:cubicBezTo>
                  <a:pt x="85" y="78"/>
                  <a:pt x="85" y="78"/>
                  <a:pt x="85" y="78"/>
                </a:cubicBezTo>
                <a:cubicBezTo>
                  <a:pt x="77" y="80"/>
                  <a:pt x="77" y="80"/>
                  <a:pt x="77" y="80"/>
                </a:cubicBezTo>
                <a:cubicBezTo>
                  <a:pt x="74" y="81"/>
                  <a:pt x="72" y="83"/>
                  <a:pt x="73" y="85"/>
                </a:cubicBezTo>
                <a:cubicBezTo>
                  <a:pt x="73" y="88"/>
                  <a:pt x="75" y="89"/>
                  <a:pt x="77" y="89"/>
                </a:cubicBezTo>
                <a:cubicBezTo>
                  <a:pt x="78" y="89"/>
                  <a:pt x="78" y="89"/>
                  <a:pt x="78" y="89"/>
                </a:cubicBezTo>
                <a:cubicBezTo>
                  <a:pt x="90" y="87"/>
                  <a:pt x="90" y="87"/>
                  <a:pt x="90" y="87"/>
                </a:cubicBezTo>
                <a:cubicBezTo>
                  <a:pt x="92" y="91"/>
                  <a:pt x="92" y="91"/>
                  <a:pt x="92" y="91"/>
                </a:cubicBezTo>
                <a:cubicBezTo>
                  <a:pt x="84" y="93"/>
                  <a:pt x="84" y="93"/>
                  <a:pt x="84" y="93"/>
                </a:cubicBezTo>
                <a:cubicBezTo>
                  <a:pt x="81" y="93"/>
                  <a:pt x="80" y="96"/>
                  <a:pt x="80" y="98"/>
                </a:cubicBezTo>
                <a:cubicBezTo>
                  <a:pt x="80" y="101"/>
                  <a:pt x="82" y="102"/>
                  <a:pt x="85" y="102"/>
                </a:cubicBezTo>
                <a:cubicBezTo>
                  <a:pt x="85" y="102"/>
                  <a:pt x="85" y="102"/>
                  <a:pt x="85" y="102"/>
                </a:cubicBezTo>
                <a:cubicBezTo>
                  <a:pt x="97" y="100"/>
                  <a:pt x="97" y="100"/>
                  <a:pt x="97" y="100"/>
                </a:cubicBezTo>
                <a:cubicBezTo>
                  <a:pt x="100" y="105"/>
                  <a:pt x="100" y="105"/>
                  <a:pt x="100" y="105"/>
                </a:cubicBezTo>
                <a:cubicBezTo>
                  <a:pt x="90" y="107"/>
                  <a:pt x="90" y="107"/>
                  <a:pt x="90" y="107"/>
                </a:cubicBezTo>
                <a:cubicBezTo>
                  <a:pt x="88" y="107"/>
                  <a:pt x="86" y="110"/>
                  <a:pt x="86" y="112"/>
                </a:cubicBezTo>
                <a:cubicBezTo>
                  <a:pt x="87" y="114"/>
                  <a:pt x="89" y="116"/>
                  <a:pt x="91" y="116"/>
                </a:cubicBezTo>
                <a:cubicBezTo>
                  <a:pt x="91" y="116"/>
                  <a:pt x="92" y="116"/>
                  <a:pt x="92" y="116"/>
                </a:cubicBezTo>
                <a:cubicBezTo>
                  <a:pt x="105" y="113"/>
                  <a:pt x="105" y="113"/>
                  <a:pt x="105" y="113"/>
                </a:cubicBezTo>
                <a:cubicBezTo>
                  <a:pt x="113" y="128"/>
                  <a:pt x="113" y="128"/>
                  <a:pt x="113" y="128"/>
                </a:cubicBezTo>
                <a:cubicBezTo>
                  <a:pt x="113" y="129"/>
                  <a:pt x="113" y="129"/>
                  <a:pt x="113" y="129"/>
                </a:cubicBezTo>
                <a:cubicBezTo>
                  <a:pt x="113" y="129"/>
                  <a:pt x="113" y="129"/>
                  <a:pt x="113" y="129"/>
                </a:cubicBezTo>
                <a:cubicBezTo>
                  <a:pt x="113" y="129"/>
                  <a:pt x="114" y="131"/>
                  <a:pt x="114" y="133"/>
                </a:cubicBezTo>
                <a:cubicBezTo>
                  <a:pt x="114" y="135"/>
                  <a:pt x="114" y="135"/>
                  <a:pt x="112"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en-US" sz="1800" b="0">
              <a:solidFill>
                <a:prstClr val="black"/>
              </a:solidFill>
              <a:latin typeface="Calibri"/>
            </a:endParaRPr>
          </a:p>
        </p:txBody>
      </p:sp>
      <p:sp>
        <p:nvSpPr>
          <p:cNvPr id="11" name="Oval 10"/>
          <p:cNvSpPr/>
          <p:nvPr/>
        </p:nvSpPr>
        <p:spPr>
          <a:xfrm>
            <a:off x="403756" y="1219200"/>
            <a:ext cx="1252285" cy="1285457"/>
          </a:xfrm>
          <a:prstGeom prst="ellipse">
            <a:avLst/>
          </a:prstGeom>
          <a:solidFill>
            <a:srgbClr val="B01E2D"/>
          </a:solidFill>
          <a:ln>
            <a:solidFill>
              <a:schemeClr val="bg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13" name="Freeform 99"/>
          <p:cNvSpPr>
            <a:spLocks/>
          </p:cNvSpPr>
          <p:nvPr/>
        </p:nvSpPr>
        <p:spPr bwMode="auto">
          <a:xfrm>
            <a:off x="768060" y="1685078"/>
            <a:ext cx="523676" cy="458910"/>
          </a:xfrm>
          <a:custGeom>
            <a:avLst/>
            <a:gdLst>
              <a:gd name="T0" fmla="*/ 150 w 154"/>
              <a:gd name="T1" fmla="*/ 27 h 135"/>
              <a:gd name="T2" fmla="*/ 116 w 154"/>
              <a:gd name="T3" fmla="*/ 1 h 135"/>
              <a:gd name="T4" fmla="*/ 77 w 154"/>
              <a:gd name="T5" fmla="*/ 27 h 135"/>
              <a:gd name="T6" fmla="*/ 38 w 154"/>
              <a:gd name="T7" fmla="*/ 1 h 135"/>
              <a:gd name="T8" fmla="*/ 4 w 154"/>
              <a:gd name="T9" fmla="*/ 27 h 135"/>
              <a:gd name="T10" fmla="*/ 9 w 154"/>
              <a:gd name="T11" fmla="*/ 70 h 135"/>
              <a:gd name="T12" fmla="*/ 62 w 154"/>
              <a:gd name="T13" fmla="*/ 123 h 135"/>
              <a:gd name="T14" fmla="*/ 77 w 154"/>
              <a:gd name="T15" fmla="*/ 135 h 135"/>
              <a:gd name="T16" fmla="*/ 77 w 154"/>
              <a:gd name="T17" fmla="*/ 135 h 135"/>
              <a:gd name="T18" fmla="*/ 77 w 154"/>
              <a:gd name="T19" fmla="*/ 135 h 135"/>
              <a:gd name="T20" fmla="*/ 92 w 154"/>
              <a:gd name="T21" fmla="*/ 123 h 135"/>
              <a:gd name="T22" fmla="*/ 144 w 154"/>
              <a:gd name="T23" fmla="*/ 70 h 135"/>
              <a:gd name="T24" fmla="*/ 150 w 154"/>
              <a:gd name="T25" fmla="*/ 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35">
                <a:moveTo>
                  <a:pt x="150" y="27"/>
                </a:moveTo>
                <a:cubicBezTo>
                  <a:pt x="146" y="15"/>
                  <a:pt x="136" y="2"/>
                  <a:pt x="116" y="1"/>
                </a:cubicBezTo>
                <a:cubicBezTo>
                  <a:pt x="95" y="0"/>
                  <a:pt x="80" y="23"/>
                  <a:pt x="77" y="27"/>
                </a:cubicBezTo>
                <a:cubicBezTo>
                  <a:pt x="74" y="23"/>
                  <a:pt x="59" y="0"/>
                  <a:pt x="38" y="1"/>
                </a:cubicBezTo>
                <a:cubicBezTo>
                  <a:pt x="17" y="2"/>
                  <a:pt x="7" y="15"/>
                  <a:pt x="4" y="27"/>
                </a:cubicBezTo>
                <a:cubicBezTo>
                  <a:pt x="0" y="39"/>
                  <a:pt x="0" y="54"/>
                  <a:pt x="9" y="70"/>
                </a:cubicBezTo>
                <a:cubicBezTo>
                  <a:pt x="20" y="88"/>
                  <a:pt x="44" y="109"/>
                  <a:pt x="62" y="123"/>
                </a:cubicBezTo>
                <a:cubicBezTo>
                  <a:pt x="73" y="132"/>
                  <a:pt x="76" y="134"/>
                  <a:pt x="77" y="135"/>
                </a:cubicBezTo>
                <a:cubicBezTo>
                  <a:pt x="77" y="135"/>
                  <a:pt x="77" y="135"/>
                  <a:pt x="77" y="135"/>
                </a:cubicBezTo>
                <a:cubicBezTo>
                  <a:pt x="77" y="135"/>
                  <a:pt x="77" y="135"/>
                  <a:pt x="77" y="135"/>
                </a:cubicBezTo>
                <a:cubicBezTo>
                  <a:pt x="78" y="134"/>
                  <a:pt x="81" y="132"/>
                  <a:pt x="92" y="123"/>
                </a:cubicBezTo>
                <a:cubicBezTo>
                  <a:pt x="109" y="109"/>
                  <a:pt x="134" y="88"/>
                  <a:pt x="144" y="70"/>
                </a:cubicBezTo>
                <a:cubicBezTo>
                  <a:pt x="154" y="54"/>
                  <a:pt x="153" y="39"/>
                  <a:pt x="150"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en-US" sz="1800" b="0">
              <a:solidFill>
                <a:prstClr val="black"/>
              </a:solidFill>
              <a:latin typeface="Calibri"/>
            </a:endParaRPr>
          </a:p>
        </p:txBody>
      </p:sp>
    </p:spTree>
    <p:extLst>
      <p:ext uri="{BB962C8B-B14F-4D97-AF65-F5344CB8AC3E}">
        <p14:creationId xmlns:p14="http://schemas.microsoft.com/office/powerpoint/2010/main" val="1949594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48578"/>
          </a:xfrm>
        </p:spPr>
        <p:txBody>
          <a:bodyPr>
            <a:normAutofit fontScale="90000"/>
          </a:bodyPr>
          <a:lstStyle/>
          <a:p>
            <a:r>
              <a:rPr lang="en-US" sz="2800" b="1" dirty="0" smtClean="0">
                <a:solidFill>
                  <a:srgbClr val="B01E2D"/>
                </a:solidFill>
              </a:rPr>
              <a:t>SPRINT: An Opportunity to Elevate the Message</a:t>
            </a:r>
            <a:endParaRPr lang="en-US" sz="2800" b="1" dirty="0">
              <a:solidFill>
                <a:srgbClr val="B01E2D"/>
              </a:solidFill>
            </a:endParaRPr>
          </a:p>
        </p:txBody>
      </p:sp>
      <p:sp>
        <p:nvSpPr>
          <p:cNvPr id="3" name="Content Placeholder 2"/>
          <p:cNvSpPr>
            <a:spLocks noGrp="1"/>
          </p:cNvSpPr>
          <p:nvPr>
            <p:ph idx="1"/>
          </p:nvPr>
        </p:nvSpPr>
        <p:spPr>
          <a:xfrm>
            <a:off x="304800" y="1219200"/>
            <a:ext cx="8458199" cy="1014845"/>
          </a:xfrm>
        </p:spPr>
        <p:txBody>
          <a:bodyPr>
            <a:noAutofit/>
          </a:bodyPr>
          <a:lstStyle/>
          <a:p>
            <a:pPr marL="0" indent="0">
              <a:lnSpc>
                <a:spcPct val="100000"/>
              </a:lnSpc>
              <a:spcBef>
                <a:spcPts val="0"/>
              </a:spcBef>
              <a:buNone/>
            </a:pPr>
            <a:r>
              <a:rPr lang="en-US" sz="2000" b="0" dirty="0" smtClean="0"/>
              <a:t>Data from the Systolic Blood Pressure Intervention Trial (SPRINT) supports lowering blood pressure and generated significant attention at AHA Scientific Sessions</a:t>
            </a:r>
          </a:p>
        </p:txBody>
      </p:sp>
      <p:sp>
        <p:nvSpPr>
          <p:cNvPr id="4" name="Slide Number Placeholder 3"/>
          <p:cNvSpPr>
            <a:spLocks noGrp="1"/>
          </p:cNvSpPr>
          <p:nvPr>
            <p:ph type="sldNum" sz="quarter" idx="4294967295"/>
          </p:nvPr>
        </p:nvSpPr>
        <p:spPr>
          <a:xfrm>
            <a:off x="5562600" y="6400800"/>
            <a:ext cx="1447800" cy="304800"/>
          </a:xfrm>
          <a:prstGeom prst="rect">
            <a:avLst/>
          </a:prstGeom>
        </p:spPr>
        <p:txBody>
          <a:bodyPr/>
          <a:lstStyle/>
          <a:p>
            <a:fld id="{AAEAE4A8-A6E5-453E-B946-FB774B73F48C}" type="slidenum">
              <a:rPr lang="en-US" smtClean="0">
                <a:solidFill>
                  <a:prstClr val="black">
                    <a:tint val="75000"/>
                  </a:prstClr>
                </a:solidFill>
              </a:rPr>
              <a:pPr/>
              <a:t>38</a:t>
            </a:fld>
            <a:endParaRPr lang="en-US" dirty="0">
              <a:solidFill>
                <a:prstClr val="black">
                  <a:tint val="75000"/>
                </a:prstClr>
              </a:solidFill>
            </a:endParaRPr>
          </a:p>
        </p:txBody>
      </p:sp>
      <p:pic>
        <p:nvPicPr>
          <p:cNvPr id="10" name="Picture 9"/>
          <p:cNvPicPr>
            <a:picLocks noChangeAspect="1"/>
          </p:cNvPicPr>
          <p:nvPr/>
        </p:nvPicPr>
        <p:blipFill rotWithShape="1">
          <a:blip r:embed="rId3"/>
          <a:srcRect l="24359" t="17778" r="11865" b="53874"/>
          <a:stretch/>
        </p:blipFill>
        <p:spPr>
          <a:xfrm>
            <a:off x="949036" y="3332199"/>
            <a:ext cx="3968000" cy="1102328"/>
          </a:xfrm>
          <a:prstGeom prst="rect">
            <a:avLst/>
          </a:prstGeom>
        </p:spPr>
      </p:pic>
      <p:sp>
        <p:nvSpPr>
          <p:cNvPr id="16" name="Content Placeholder 2"/>
          <p:cNvSpPr txBox="1">
            <a:spLocks/>
          </p:cNvSpPr>
          <p:nvPr/>
        </p:nvSpPr>
        <p:spPr>
          <a:xfrm>
            <a:off x="419100" y="4861095"/>
            <a:ext cx="8039100" cy="955017"/>
          </a:xfrm>
          <a:prstGeom prst="rect">
            <a:avLst/>
          </a:prstGeom>
        </p:spPr>
        <p:txBody>
          <a:bodyPr>
            <a:noAutofit/>
          </a:bodyPr>
          <a:lstStyle>
            <a:lvl1pPr marL="342900" indent="-342900" algn="l" rtl="0" eaLnBrk="1" fontAlgn="base" hangingPunct="1">
              <a:lnSpc>
                <a:spcPct val="90000"/>
              </a:lnSpc>
              <a:spcBef>
                <a:spcPct val="20000"/>
              </a:spcBef>
              <a:spcAft>
                <a:spcPct val="0"/>
              </a:spcAft>
              <a:buClr>
                <a:schemeClr val="bg2"/>
              </a:buClr>
              <a:buChar char="•"/>
              <a:defRPr sz="3200" b="1">
                <a:solidFill>
                  <a:schemeClr val="bg2"/>
                </a:solidFill>
                <a:latin typeface="+mn-lt"/>
                <a:ea typeface="+mn-ea"/>
                <a:cs typeface="+mn-cs"/>
              </a:defRPr>
            </a:lvl1pPr>
            <a:lvl2pPr marL="742950" indent="-285750" algn="l" rtl="0" eaLnBrk="1" fontAlgn="base" hangingPunct="1">
              <a:lnSpc>
                <a:spcPct val="90000"/>
              </a:lnSpc>
              <a:spcBef>
                <a:spcPct val="20000"/>
              </a:spcBef>
              <a:spcAft>
                <a:spcPct val="0"/>
              </a:spcAft>
              <a:buClr>
                <a:schemeClr val="bg2"/>
              </a:buClr>
              <a:buChar char="–"/>
              <a:defRPr sz="2800" b="1">
                <a:solidFill>
                  <a:schemeClr val="bg2"/>
                </a:solidFill>
                <a:latin typeface="+mn-lt"/>
              </a:defRPr>
            </a:lvl2pPr>
            <a:lvl3pPr marL="1143000" indent="-228600" algn="l" rtl="0" eaLnBrk="1" fontAlgn="base" hangingPunct="1">
              <a:lnSpc>
                <a:spcPct val="90000"/>
              </a:lnSpc>
              <a:spcBef>
                <a:spcPct val="20000"/>
              </a:spcBef>
              <a:spcAft>
                <a:spcPct val="0"/>
              </a:spcAft>
              <a:buClr>
                <a:schemeClr val="bg2"/>
              </a:buClr>
              <a:buSzPct val="55000"/>
              <a:buFont typeface="Monotype Sorts" pitchFamily="2" charset="2"/>
              <a:buChar char="u"/>
              <a:defRPr sz="2400" b="1">
                <a:solidFill>
                  <a:schemeClr val="bg2"/>
                </a:solidFill>
                <a:latin typeface="+mn-lt"/>
              </a:defRPr>
            </a:lvl3pPr>
            <a:lvl4pPr marL="1600200" indent="-228600" algn="l" rtl="0" eaLnBrk="1" fontAlgn="base" hangingPunct="1">
              <a:lnSpc>
                <a:spcPct val="90000"/>
              </a:lnSpc>
              <a:spcBef>
                <a:spcPct val="20000"/>
              </a:spcBef>
              <a:spcAft>
                <a:spcPct val="0"/>
              </a:spcAft>
              <a:buClr>
                <a:schemeClr val="bg2"/>
              </a:buClr>
              <a:defRPr sz="2000" b="1">
                <a:solidFill>
                  <a:schemeClr val="bg2"/>
                </a:solidFill>
                <a:latin typeface="+mn-lt"/>
              </a:defRPr>
            </a:lvl4pPr>
            <a:lvl5pPr marL="20574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5pPr>
            <a:lvl6pPr marL="25146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6pPr>
            <a:lvl7pPr marL="29718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7pPr>
            <a:lvl8pPr marL="34290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8pPr>
            <a:lvl9pPr marL="38862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9pPr>
          </a:lstStyle>
          <a:p>
            <a:pPr marL="0" indent="0" defTabSz="457200">
              <a:lnSpc>
                <a:spcPct val="100000"/>
              </a:lnSpc>
              <a:spcBef>
                <a:spcPts val="0"/>
              </a:spcBef>
              <a:buClr>
                <a:srgbClr val="EEECE1"/>
              </a:buClr>
              <a:buFontTx/>
              <a:buNone/>
            </a:pPr>
            <a:r>
              <a:rPr lang="en-US" sz="2000" b="0" i="1" kern="0" dirty="0" smtClean="0">
                <a:solidFill>
                  <a:prstClr val="black"/>
                </a:solidFill>
                <a:latin typeface="Helvetica Neue Light"/>
              </a:rPr>
              <a:t>Target: BP</a:t>
            </a:r>
            <a:r>
              <a:rPr lang="en-US" sz="2000" b="0" kern="0" dirty="0" smtClean="0">
                <a:solidFill>
                  <a:prstClr val="black"/>
                </a:solidFill>
                <a:latin typeface="Helvetica Neue Light"/>
              </a:rPr>
              <a:t> launched at Sessions on November 9 to leverage the momentum of SPRINT and draw attention to how we can fight high blood pressure</a:t>
            </a:r>
            <a:endParaRPr lang="en-US" sz="2000" b="0" i="1" kern="0" dirty="0" smtClean="0">
              <a:solidFill>
                <a:prstClr val="black"/>
              </a:solidFill>
              <a:latin typeface="Helvetica Neue Light"/>
            </a:endParaRPr>
          </a:p>
        </p:txBody>
      </p:sp>
      <p:pic>
        <p:nvPicPr>
          <p:cNvPr id="13" name="Picture 12"/>
          <p:cNvPicPr>
            <a:picLocks noChangeAspect="1"/>
          </p:cNvPicPr>
          <p:nvPr/>
        </p:nvPicPr>
        <p:blipFill rotWithShape="1">
          <a:blip r:embed="rId4"/>
          <a:srcRect l="28889" t="24222" r="26667" b="24780"/>
          <a:stretch/>
        </p:blipFill>
        <p:spPr>
          <a:xfrm>
            <a:off x="5016666" y="2344394"/>
            <a:ext cx="3247572" cy="2329011"/>
          </a:xfrm>
          <a:prstGeom prst="rect">
            <a:avLst/>
          </a:prstGeom>
        </p:spPr>
      </p:pic>
      <p:pic>
        <p:nvPicPr>
          <p:cNvPr id="17" name="Picture 16"/>
          <p:cNvPicPr>
            <a:picLocks noChangeAspect="1"/>
          </p:cNvPicPr>
          <p:nvPr/>
        </p:nvPicPr>
        <p:blipFill rotWithShape="1">
          <a:blip r:embed="rId5"/>
          <a:srcRect l="23333" t="18889" r="31667" b="66001"/>
          <a:stretch/>
        </p:blipFill>
        <p:spPr>
          <a:xfrm>
            <a:off x="949036" y="2326339"/>
            <a:ext cx="3791997" cy="795851"/>
          </a:xfrm>
          <a:prstGeom prst="rect">
            <a:avLst/>
          </a:prstGeom>
        </p:spPr>
      </p:pic>
    </p:spTree>
    <p:extLst>
      <p:ext uri="{BB962C8B-B14F-4D97-AF65-F5344CB8AC3E}">
        <p14:creationId xmlns:p14="http://schemas.microsoft.com/office/powerpoint/2010/main" val="174199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48578"/>
          </a:xfrm>
        </p:spPr>
        <p:txBody>
          <a:bodyPr>
            <a:normAutofit fontScale="90000"/>
          </a:bodyPr>
          <a:lstStyle/>
          <a:p>
            <a:r>
              <a:rPr lang="en-US" sz="2800" b="1" dirty="0" smtClean="0">
                <a:solidFill>
                  <a:srgbClr val="B01E2D"/>
                </a:solidFill>
              </a:rPr>
              <a:t>What is </a:t>
            </a:r>
            <a:r>
              <a:rPr lang="en-US" sz="2800" b="1" i="1" dirty="0" smtClean="0">
                <a:solidFill>
                  <a:srgbClr val="B01E2D"/>
                </a:solidFill>
              </a:rPr>
              <a:t>Target: BP</a:t>
            </a:r>
            <a:r>
              <a:rPr lang="en-US" sz="2800" b="1" dirty="0" smtClean="0">
                <a:solidFill>
                  <a:srgbClr val="B01E2D"/>
                </a:solidFill>
              </a:rPr>
              <a:t>?</a:t>
            </a:r>
            <a:endParaRPr lang="en-US" sz="2800" b="1" dirty="0">
              <a:solidFill>
                <a:srgbClr val="B01E2D"/>
              </a:solidFill>
            </a:endParaRPr>
          </a:p>
        </p:txBody>
      </p:sp>
      <p:sp>
        <p:nvSpPr>
          <p:cNvPr id="3" name="Content Placeholder 2"/>
          <p:cNvSpPr>
            <a:spLocks noGrp="1"/>
          </p:cNvSpPr>
          <p:nvPr>
            <p:ph idx="1"/>
          </p:nvPr>
        </p:nvSpPr>
        <p:spPr>
          <a:xfrm>
            <a:off x="3735894" y="2393693"/>
            <a:ext cx="5027106" cy="3626107"/>
          </a:xfrm>
        </p:spPr>
        <p:txBody>
          <a:bodyPr>
            <a:normAutofit fontScale="92500" lnSpcReduction="20000"/>
          </a:bodyPr>
          <a:lstStyle/>
          <a:p>
            <a:pPr marL="0" indent="0">
              <a:buNone/>
            </a:pPr>
            <a:r>
              <a:rPr lang="en-US" sz="2000" b="0" dirty="0" smtClean="0"/>
              <a:t>A call to action motivating </a:t>
            </a:r>
            <a:r>
              <a:rPr lang="en-US" sz="2000" b="0" dirty="0"/>
              <a:t>hospitals, medical practices, practitioners and health services organizations to </a:t>
            </a:r>
            <a:r>
              <a:rPr lang="en-US" sz="2000" b="0" dirty="0" smtClean="0"/>
              <a:t>prioritize blood pressure control</a:t>
            </a:r>
          </a:p>
          <a:p>
            <a:pPr marL="0" indent="0">
              <a:buNone/>
            </a:pPr>
            <a:endParaRPr lang="en-US" sz="2000" b="0" dirty="0" smtClean="0"/>
          </a:p>
          <a:p>
            <a:endParaRPr lang="en-US" sz="2000" b="0" dirty="0"/>
          </a:p>
          <a:p>
            <a:pPr marL="0" indent="0">
              <a:buNone/>
            </a:pPr>
            <a:r>
              <a:rPr lang="en-US" sz="2000" b="0" dirty="0" smtClean="0"/>
              <a:t>A source for tools and assets for healthcare providers to use in practice, including the AHA/ACC/CDC Hypertension Treatment Algorithm</a:t>
            </a:r>
          </a:p>
          <a:p>
            <a:endParaRPr lang="en-US" sz="2000" b="0" dirty="0" smtClean="0"/>
          </a:p>
          <a:p>
            <a:endParaRPr lang="en-US" sz="2000" b="0" dirty="0"/>
          </a:p>
          <a:p>
            <a:pPr marL="0" indent="0">
              <a:buNone/>
            </a:pPr>
            <a:r>
              <a:rPr lang="en-US" sz="2000" b="0" dirty="0" smtClean="0"/>
              <a:t>Recognition for healthcare </a:t>
            </a:r>
            <a:r>
              <a:rPr lang="en-US" sz="2000" b="0" dirty="0"/>
              <a:t>providers who attain high levels of blood pressure control </a:t>
            </a:r>
            <a:r>
              <a:rPr lang="en-US" sz="2000" b="0" dirty="0" smtClean="0"/>
              <a:t>in their patient populations, </a:t>
            </a:r>
            <a:r>
              <a:rPr lang="en-US" sz="2000" b="0" dirty="0"/>
              <a:t>particularly those who achieve 70, 80 or 90 percent </a:t>
            </a:r>
            <a:r>
              <a:rPr lang="en-US" sz="2000" b="0" dirty="0" smtClean="0"/>
              <a:t>control</a:t>
            </a:r>
          </a:p>
        </p:txBody>
      </p:sp>
      <p:sp>
        <p:nvSpPr>
          <p:cNvPr id="4" name="Slide Number Placeholder 3"/>
          <p:cNvSpPr>
            <a:spLocks noGrp="1"/>
          </p:cNvSpPr>
          <p:nvPr>
            <p:ph type="sldNum" sz="quarter" idx="4294967295"/>
          </p:nvPr>
        </p:nvSpPr>
        <p:spPr>
          <a:xfrm>
            <a:off x="5562600" y="6400800"/>
            <a:ext cx="1447800" cy="304800"/>
          </a:xfrm>
          <a:prstGeom prst="rect">
            <a:avLst/>
          </a:prstGeom>
        </p:spPr>
        <p:txBody>
          <a:bodyPr/>
          <a:lstStyle/>
          <a:p>
            <a:fld id="{AAEAE4A8-A6E5-453E-B946-FB774B73F48C}" type="slidenum">
              <a:rPr lang="en-US" smtClean="0">
                <a:solidFill>
                  <a:prstClr val="black">
                    <a:tint val="75000"/>
                  </a:prstClr>
                </a:solidFill>
              </a:rPr>
              <a:pPr/>
              <a:t>39</a:t>
            </a:fld>
            <a:endParaRPr lang="en-US" dirty="0">
              <a:solidFill>
                <a:prstClr val="black">
                  <a:tint val="75000"/>
                </a:prstClr>
              </a:solidFill>
            </a:endParaRPr>
          </a:p>
        </p:txBody>
      </p:sp>
      <p:pic>
        <p:nvPicPr>
          <p:cNvPr id="3074" name="Picture 2" descr="American Medical Associ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32" y="3972998"/>
            <a:ext cx="1530168" cy="6675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189" y="2427258"/>
            <a:ext cx="1895423" cy="1230341"/>
          </a:xfrm>
          <a:prstGeom prst="rect">
            <a:avLst/>
          </a:prstGeom>
          <a:noFill/>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1427" y="1295400"/>
            <a:ext cx="4881146" cy="726427"/>
          </a:xfrm>
          <a:prstGeom prst="rect">
            <a:avLst/>
          </a:prstGeom>
        </p:spPr>
      </p:pic>
      <p:pic>
        <p:nvPicPr>
          <p:cNvPr id="1026" name="Picture 2" descr="https://upload.wikimedia.org/wikipedia/commons/thumb/9/90/Check_mark_23x20_02.svg/1081px-Check_mark_23x20_0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5633" y="2587429"/>
            <a:ext cx="405767" cy="3843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upload.wikimedia.org/wikipedia/commons/thumb/9/90/Check_mark_23x20_02.svg/1081px-Check_mark_23x20_0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5632" y="3746400"/>
            <a:ext cx="405767" cy="3843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upload.wikimedia.org/wikipedia/commons/thumb/9/90/Check_mark_23x20_02.svg/1081px-Check_mark_23x20_0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5631" y="5012463"/>
            <a:ext cx="405767" cy="384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illionhearts.hhs.gov/images/logos/MH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085160"/>
            <a:ext cx="1194957" cy="6233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edia.glassdoor.com/sqll/19460/university-hospitals-of-cleveland-square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4663" y="4955921"/>
            <a:ext cx="866062" cy="86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20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400" y="3311426"/>
            <a:ext cx="1219200" cy="1463040"/>
          </a:xfrm>
          <a:prstGeom prst="rect">
            <a:avLst/>
          </a:prstGeom>
        </p:spPr>
      </p:pic>
      <p:sp>
        <p:nvSpPr>
          <p:cNvPr id="49158" name="Text Box 4"/>
          <p:cNvSpPr txBox="1">
            <a:spLocks noChangeArrowheads="1"/>
          </p:cNvSpPr>
          <p:nvPr/>
        </p:nvSpPr>
        <p:spPr bwMode="auto">
          <a:xfrm>
            <a:off x="184155" y="6391273"/>
            <a:ext cx="2860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solidFill>
                  <a:srgbClr val="000000"/>
                </a:solidFill>
              </a:rPr>
              <a:t>http://www.healthdata.org/united-states</a:t>
            </a:r>
          </a:p>
        </p:txBody>
      </p:sp>
      <p:sp>
        <p:nvSpPr>
          <p:cNvPr id="9" name="Content Placeholder 8"/>
          <p:cNvSpPr>
            <a:spLocks noGrp="1"/>
          </p:cNvSpPr>
          <p:nvPr>
            <p:ph idx="1"/>
          </p:nvPr>
        </p:nvSpPr>
        <p:spPr>
          <a:xfrm>
            <a:off x="1371600" y="1556199"/>
            <a:ext cx="7543800" cy="4267200"/>
          </a:xfrm>
        </p:spPr>
        <p:txBody>
          <a:bodyPr/>
          <a:lstStyle/>
          <a:p>
            <a:pPr marL="457200" lvl="0" indent="-45720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Ischemic heart disease 	</a:t>
            </a:r>
            <a:r>
              <a:rPr lang="en-US" b="1" kern="1200" dirty="0" smtClean="0">
                <a:solidFill>
                  <a:srgbClr val="000000"/>
                </a:solidFill>
                <a:latin typeface="Calibri" panose="020F0502020204030204" pitchFamily="34" charset="0"/>
              </a:rPr>
              <a:t>	Higher</a:t>
            </a:r>
            <a:r>
              <a:rPr lang="en-US" b="1" kern="1200" dirty="0">
                <a:solidFill>
                  <a:prstClr val="black"/>
                </a:solidFill>
                <a:latin typeface="Calibri" panose="020F0502020204030204" pitchFamily="34" charset="0"/>
                <a:ea typeface="ＭＳ Ｐゴシック" charset="0"/>
                <a:cs typeface="ＭＳ Ｐゴシック" charset="0"/>
              </a:rPr>
              <a:t>	</a:t>
            </a:r>
          </a:p>
          <a:p>
            <a:pPr marL="457200" lvl="0" indent="-45720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Lung cancer 		</a:t>
            </a:r>
            <a:r>
              <a:rPr lang="en-US" b="1" kern="1200" dirty="0" smtClean="0">
                <a:solidFill>
                  <a:srgbClr val="000000"/>
                </a:solidFill>
                <a:latin typeface="Calibri" panose="020F0502020204030204" pitchFamily="34" charset="0"/>
              </a:rPr>
              <a:t>	Higher</a:t>
            </a:r>
            <a:endParaRPr lang="en-US" b="1" kern="1200" dirty="0">
              <a:solidFill>
                <a:srgbClr val="000000"/>
              </a:solidFill>
              <a:latin typeface="Calibri" panose="020F0502020204030204" pitchFamily="34" charset="0"/>
            </a:endParaRPr>
          </a:p>
          <a:p>
            <a:pPr marL="514350" lvl="0" indent="-51435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Road injuries		</a:t>
            </a:r>
            <a:r>
              <a:rPr lang="en-US" b="1" kern="1200" dirty="0" smtClean="0">
                <a:solidFill>
                  <a:srgbClr val="000000"/>
                </a:solidFill>
                <a:latin typeface="Calibri" panose="020F0502020204030204" pitchFamily="34" charset="0"/>
              </a:rPr>
              <a:t>	Higher</a:t>
            </a:r>
            <a:endParaRPr lang="en-US" b="1" kern="1200" dirty="0">
              <a:solidFill>
                <a:srgbClr val="000000"/>
              </a:solidFill>
              <a:latin typeface="Calibri" panose="020F0502020204030204" pitchFamily="34" charset="0"/>
            </a:endParaRPr>
          </a:p>
          <a:p>
            <a:pPr marL="514350" lvl="0" indent="-51435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Self-harm			</a:t>
            </a:r>
            <a:r>
              <a:rPr lang="en-US" b="1" kern="1200" dirty="0" smtClean="0">
                <a:solidFill>
                  <a:srgbClr val="000000"/>
                </a:solidFill>
                <a:latin typeface="Calibri" panose="020F0502020204030204" pitchFamily="34" charset="0"/>
              </a:rPr>
              <a:t>	Same</a:t>
            </a:r>
            <a:endParaRPr lang="en-US" b="1" kern="1200" dirty="0">
              <a:solidFill>
                <a:srgbClr val="000000"/>
              </a:solidFill>
              <a:latin typeface="Calibri" panose="020F0502020204030204" pitchFamily="34" charset="0"/>
            </a:endParaRPr>
          </a:p>
          <a:p>
            <a:pPr marL="514350" lvl="0" indent="-51435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COPD</a:t>
            </a:r>
            <a:r>
              <a:rPr lang="en-US" b="1" kern="1200" dirty="0">
                <a:solidFill>
                  <a:prstClr val="black"/>
                </a:solidFill>
                <a:latin typeface="Calibri" panose="020F0502020204030204" pitchFamily="34" charset="0"/>
                <a:ea typeface="ＭＳ Ｐゴシック" charset="0"/>
                <a:cs typeface="ＭＳ Ｐゴシック" charset="0"/>
              </a:rPr>
              <a:t> 			</a:t>
            </a:r>
            <a:r>
              <a:rPr lang="en-US" b="1" kern="1200" dirty="0" smtClean="0">
                <a:solidFill>
                  <a:prstClr val="black"/>
                </a:solidFill>
                <a:latin typeface="Calibri" panose="020F0502020204030204" pitchFamily="34" charset="0"/>
                <a:ea typeface="ＭＳ Ｐゴシック" charset="0"/>
                <a:cs typeface="ＭＳ Ｐゴシック" charset="0"/>
              </a:rPr>
              <a:t>	Higher</a:t>
            </a:r>
            <a:endParaRPr lang="en-US" b="1" kern="1200" dirty="0">
              <a:solidFill>
                <a:prstClr val="black"/>
              </a:solidFill>
              <a:latin typeface="Calibri" panose="020F0502020204030204" pitchFamily="34" charset="0"/>
              <a:ea typeface="ＭＳ Ｐゴシック" charset="0"/>
              <a:cs typeface="ＭＳ Ｐゴシック" charset="0"/>
            </a:endParaRPr>
          </a:p>
          <a:p>
            <a:pPr marL="514350" lvl="0" indent="-51435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Cerebrovascular disease	</a:t>
            </a:r>
            <a:r>
              <a:rPr lang="en-US" b="1" kern="1200" dirty="0" smtClean="0">
                <a:solidFill>
                  <a:srgbClr val="000000"/>
                </a:solidFill>
                <a:latin typeface="Calibri" panose="020F0502020204030204" pitchFamily="34" charset="0"/>
              </a:rPr>
              <a:t>	Lower</a:t>
            </a:r>
            <a:endParaRPr lang="en-US" b="1" kern="1200" dirty="0">
              <a:solidFill>
                <a:srgbClr val="000000"/>
              </a:solidFill>
              <a:latin typeface="Calibri" panose="020F0502020204030204" pitchFamily="34" charset="0"/>
            </a:endParaRPr>
          </a:p>
          <a:p>
            <a:pPr marL="514350" lvl="0" indent="-51435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Alzheimer disease		Higher</a:t>
            </a:r>
          </a:p>
          <a:p>
            <a:pPr marL="514350" lvl="0" indent="-51435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Drug use disorders		Higher</a:t>
            </a:r>
          </a:p>
          <a:p>
            <a:pPr marL="514350" lvl="0" indent="-51435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Diabetes			</a:t>
            </a:r>
            <a:r>
              <a:rPr lang="en-US" b="1" kern="1200" dirty="0" smtClean="0">
                <a:solidFill>
                  <a:srgbClr val="000000"/>
                </a:solidFill>
                <a:latin typeface="Calibri" panose="020F0502020204030204" pitchFamily="34" charset="0"/>
              </a:rPr>
              <a:t>	Higher</a:t>
            </a:r>
            <a:endParaRPr lang="en-US" b="1" kern="1200" dirty="0">
              <a:solidFill>
                <a:srgbClr val="000000"/>
              </a:solidFill>
              <a:latin typeface="Calibri" panose="020F0502020204030204" pitchFamily="34" charset="0"/>
            </a:endParaRPr>
          </a:p>
          <a:p>
            <a:pPr marL="514350" lvl="0" indent="-514350" eaLnBrk="0" hangingPunct="0">
              <a:lnSpc>
                <a:spcPct val="100000"/>
              </a:lnSpc>
              <a:spcBef>
                <a:spcPct val="0"/>
              </a:spcBef>
              <a:buClrTx/>
              <a:buFont typeface="+mj-lt"/>
              <a:buAutoNum type="arabicPeriod"/>
              <a:defRPr/>
            </a:pPr>
            <a:r>
              <a:rPr lang="en-US" b="1" kern="1200" dirty="0">
                <a:solidFill>
                  <a:srgbClr val="000000"/>
                </a:solidFill>
                <a:latin typeface="Calibri" panose="020F0502020204030204" pitchFamily="34" charset="0"/>
              </a:rPr>
              <a:t>Congenital anomalies	</a:t>
            </a:r>
            <a:r>
              <a:rPr lang="en-US" b="1" kern="1200" dirty="0" smtClean="0">
                <a:solidFill>
                  <a:srgbClr val="000000"/>
                </a:solidFill>
                <a:latin typeface="Calibri" panose="020F0502020204030204" pitchFamily="34" charset="0"/>
              </a:rPr>
              <a:t>	Higher</a:t>
            </a:r>
            <a:endParaRPr lang="en-US" b="1" kern="1200" dirty="0">
              <a:solidFill>
                <a:srgbClr val="000000"/>
              </a:solidFill>
              <a:latin typeface="Calibri" panose="020F0502020204030204" pitchFamily="34" charset="0"/>
            </a:endParaRPr>
          </a:p>
          <a:p>
            <a:pPr marL="0" indent="0">
              <a:spcBef>
                <a:spcPct val="0"/>
              </a:spcBef>
              <a:buNone/>
              <a:defRPr/>
            </a:pPr>
            <a:r>
              <a:rPr lang="en-US" dirty="0" smtClean="0">
                <a:solidFill>
                  <a:prstClr val="black"/>
                </a:solidFill>
                <a:latin typeface="Calibri" charset="0"/>
                <a:ea typeface="ＭＳ Ｐゴシック" charset="0"/>
                <a:cs typeface="ＭＳ Ｐゴシック" charset="0"/>
              </a:rPr>
              <a:t>	</a:t>
            </a:r>
            <a:endParaRPr lang="en-US" dirty="0"/>
          </a:p>
        </p:txBody>
      </p:sp>
      <p:sp>
        <p:nvSpPr>
          <p:cNvPr id="8" name="Title 7"/>
          <p:cNvSpPr>
            <a:spLocks noGrp="1"/>
          </p:cNvSpPr>
          <p:nvPr>
            <p:ph type="ctrTitle"/>
          </p:nvPr>
        </p:nvSpPr>
        <p:spPr/>
        <p:txBody>
          <a:bodyPr/>
          <a:lstStyle/>
          <a:p>
            <a:pPr algn="ctr"/>
            <a:r>
              <a:rPr lang="en-US" dirty="0"/>
              <a:t>Rates of premature death in United States versus comparison locations, 2013</a:t>
            </a:r>
            <a:endParaRPr lang="en-US" sz="2800" b="0" dirty="0">
              <a:latin typeface="Arial" charset="0"/>
            </a:endParaRPr>
          </a:p>
        </p:txBody>
      </p:sp>
      <p:sp>
        <p:nvSpPr>
          <p:cNvPr id="10" name="Subtitle 9"/>
          <p:cNvSpPr>
            <a:spLocks noGrp="1"/>
          </p:cNvSpPr>
          <p:nvPr>
            <p:ph type="subTitle" idx="10"/>
          </p:nvPr>
        </p:nvSpPr>
        <p:spPr/>
        <p:txBody>
          <a:bodyPr/>
          <a:lstStyle/>
          <a:p>
            <a:endParaRPr lang="en-US"/>
          </a:p>
        </p:txBody>
      </p:sp>
    </p:spTree>
    <p:extLst>
      <p:ext uri="{BB962C8B-B14F-4D97-AF65-F5344CB8AC3E}">
        <p14:creationId xmlns:p14="http://schemas.microsoft.com/office/powerpoint/2010/main" val="21034442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Shape 18"/>
          <p:cNvSpPr/>
          <p:nvPr/>
        </p:nvSpPr>
        <p:spPr>
          <a:xfrm rot="10800000">
            <a:off x="15589" y="1541816"/>
            <a:ext cx="4995176" cy="496581"/>
          </a:xfrm>
          <a:prstGeom prst="corner">
            <a:avLst>
              <a:gd name="adj1" fmla="val 17796"/>
              <a:gd name="adj2" fmla="val 1779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7749" eaLnBrk="1" fontAlgn="auto" hangingPunct="1">
              <a:spcBef>
                <a:spcPts val="0"/>
              </a:spcBef>
              <a:spcAft>
                <a:spcPts val="0"/>
              </a:spcAft>
              <a:buClr>
                <a:srgbClr val="000000"/>
              </a:buClr>
            </a:pPr>
            <a:endParaRPr lang="en-US" sz="1094" b="0" kern="0">
              <a:solidFill>
                <a:srgbClr val="FFFFFF"/>
              </a:solidFill>
              <a:uFill>
                <a:solidFill/>
              </a:uFill>
              <a:latin typeface="Adobe Fan Heiti Std B" panose="020B0700000000000000" pitchFamily="34" charset="-128"/>
              <a:ea typeface="Adobe Fan Heiti Std B" panose="020B0700000000000000" pitchFamily="34" charset="-128"/>
              <a:sym typeface="Calibri"/>
            </a:endParaRPr>
          </a:p>
        </p:txBody>
      </p:sp>
      <p:sp>
        <p:nvSpPr>
          <p:cNvPr id="25" name="Rectangle 24"/>
          <p:cNvSpPr/>
          <p:nvPr/>
        </p:nvSpPr>
        <p:spPr>
          <a:xfrm>
            <a:off x="747351" y="1621741"/>
            <a:ext cx="4106007" cy="646715"/>
          </a:xfrm>
          <a:prstGeom prst="rect">
            <a:avLst/>
          </a:prstGeom>
        </p:spPr>
        <p:txBody>
          <a:bodyPr wrap="square">
            <a:spAutoFit/>
          </a:bodyPr>
          <a:lstStyle/>
          <a:p>
            <a:pPr algn="r" eaLnBrk="1" fontAlgn="auto" hangingPunct="1">
              <a:lnSpc>
                <a:spcPct val="110000"/>
              </a:lnSpc>
              <a:spcBef>
                <a:spcPts val="540"/>
              </a:spcBef>
              <a:spcAft>
                <a:spcPts val="0"/>
              </a:spcAft>
            </a:pPr>
            <a:r>
              <a:rPr lang="en-US" sz="1650" b="0" kern="0" dirty="0">
                <a:solidFill>
                  <a:srgbClr val="000000">
                    <a:lumMod val="75000"/>
                    <a:lumOff val="25000"/>
                  </a:srgbClr>
                </a:solidFill>
                <a:uFill>
                  <a:solidFill/>
                </a:uFill>
                <a:latin typeface="Adobe Fan Heiti Std B" panose="020B0700000000000000" pitchFamily="34" charset="-128"/>
                <a:ea typeface="Adobe Fan Heiti Std B" panose="020B0700000000000000" pitchFamily="34" charset="-128"/>
              </a:rPr>
              <a:t>Improve blood pressure control in traditional and non-</a:t>
            </a:r>
            <a:r>
              <a:rPr lang="en-US" sz="1650" b="0" kern="0" dirty="0" smtClean="0">
                <a:solidFill>
                  <a:srgbClr val="000000">
                    <a:lumMod val="75000"/>
                    <a:lumOff val="25000"/>
                  </a:srgbClr>
                </a:solidFill>
                <a:uFill>
                  <a:solidFill/>
                </a:uFill>
                <a:latin typeface="Adobe Fan Heiti Std B" panose="020B0700000000000000" pitchFamily="34" charset="-128"/>
                <a:ea typeface="Adobe Fan Heiti Std B" panose="020B0700000000000000" pitchFamily="34" charset="-128"/>
              </a:rPr>
              <a:t>traditional </a:t>
            </a:r>
            <a:r>
              <a:rPr lang="en-US" sz="1650" b="0" kern="0" dirty="0">
                <a:solidFill>
                  <a:srgbClr val="000000">
                    <a:lumMod val="75000"/>
                    <a:lumOff val="25000"/>
                  </a:srgbClr>
                </a:solidFill>
                <a:uFill>
                  <a:solidFill/>
                </a:uFill>
                <a:latin typeface="Adobe Fan Heiti Std B" panose="020B0700000000000000" pitchFamily="34" charset="-128"/>
                <a:ea typeface="Adobe Fan Heiti Std B" panose="020B0700000000000000" pitchFamily="34" charset="-128"/>
              </a:rPr>
              <a:t>settings.</a:t>
            </a:r>
          </a:p>
        </p:txBody>
      </p:sp>
      <p:sp>
        <p:nvSpPr>
          <p:cNvPr id="15" name="TextBox 14"/>
          <p:cNvSpPr txBox="1"/>
          <p:nvPr/>
        </p:nvSpPr>
        <p:spPr>
          <a:xfrm>
            <a:off x="133095" y="908386"/>
            <a:ext cx="5657355" cy="553998"/>
          </a:xfrm>
          <a:prstGeom prst="rect">
            <a:avLst/>
          </a:prstGeom>
          <a:noFill/>
          <a:ln>
            <a:noFill/>
          </a:ln>
        </p:spPr>
        <p:txBody>
          <a:bodyPr wrap="none" rtlCol="0">
            <a:spAutoFit/>
          </a:bodyPr>
          <a:lstStyle/>
          <a:p>
            <a:pPr defTabSz="277749" eaLnBrk="1" fontAlgn="auto" hangingPunct="1">
              <a:spcBef>
                <a:spcPts val="0"/>
              </a:spcBef>
              <a:spcAft>
                <a:spcPts val="0"/>
              </a:spcAft>
              <a:buClr>
                <a:srgbClr val="000000"/>
              </a:buClr>
            </a:pPr>
            <a:r>
              <a:rPr lang="en-US" sz="3000" kern="0" dirty="0" smtClean="0">
                <a:solidFill>
                  <a:srgbClr val="C00000"/>
                </a:solidFill>
                <a:uFill>
                  <a:solidFill/>
                </a:uFill>
                <a:latin typeface="Adobe Gothic Std B" panose="020B0800000000000000" pitchFamily="34" charset="-128"/>
                <a:ea typeface="Adobe Gothic Std B" panose="020B0800000000000000" pitchFamily="34" charset="-128"/>
                <a:sym typeface="Calibri"/>
              </a:rPr>
              <a:t>Tackling High Blood Pressure</a:t>
            </a:r>
            <a:endParaRPr lang="en-US" sz="3000" kern="0" dirty="0">
              <a:solidFill>
                <a:srgbClr val="C00000"/>
              </a:solidFill>
              <a:uFill>
                <a:solidFill/>
              </a:uFill>
              <a:latin typeface="Adobe Gothic Std B" panose="020B0800000000000000" pitchFamily="34" charset="-128"/>
              <a:ea typeface="Adobe Gothic Std B" panose="020B0800000000000000" pitchFamily="34" charset="-128"/>
              <a:sym typeface="Calibri"/>
            </a:endParaRPr>
          </a:p>
        </p:txBody>
      </p:sp>
      <p:sp>
        <p:nvSpPr>
          <p:cNvPr id="3" name="Oval 2"/>
          <p:cNvSpPr>
            <a:spLocks noChangeAspect="1"/>
          </p:cNvSpPr>
          <p:nvPr/>
        </p:nvSpPr>
        <p:spPr>
          <a:xfrm>
            <a:off x="2226265" y="2299345"/>
            <a:ext cx="2627091" cy="2627090"/>
          </a:xfrm>
          <a:prstGeom prst="ellipse">
            <a:avLst/>
          </a:prstGeom>
          <a:ln w="57150">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350" b="0" dirty="0">
                <a:solidFill>
                  <a:srgbClr val="C00000"/>
                </a:solidFill>
                <a:latin typeface="Adobe Fan Heiti Std B" panose="020B0700000000000000" pitchFamily="34" charset="-128"/>
                <a:ea typeface="Adobe Fan Heiti Std B" panose="020B0700000000000000" pitchFamily="34" charset="-128"/>
              </a:rPr>
              <a:t>Increase HBP control in clinical settings through the adoption of HBP treatment algorithm.</a:t>
            </a:r>
          </a:p>
        </p:txBody>
      </p:sp>
      <p:sp>
        <p:nvSpPr>
          <p:cNvPr id="20" name="Oval 19"/>
          <p:cNvSpPr>
            <a:spLocks noChangeAspect="1"/>
          </p:cNvSpPr>
          <p:nvPr/>
        </p:nvSpPr>
        <p:spPr>
          <a:xfrm>
            <a:off x="4629117" y="2297284"/>
            <a:ext cx="2627091" cy="2627090"/>
          </a:xfrm>
          <a:prstGeom prst="ellipse">
            <a:avLst/>
          </a:prstGeom>
          <a:noFill/>
          <a:ln w="57150">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350" b="0" dirty="0">
                <a:solidFill>
                  <a:srgbClr val="C00000"/>
                </a:solidFill>
                <a:latin typeface="Adobe Fan Heiti Std B" panose="020B0700000000000000" pitchFamily="34" charset="-128"/>
                <a:ea typeface="Adobe Fan Heiti Std B" panose="020B0700000000000000" pitchFamily="34" charset="-128"/>
              </a:rPr>
              <a:t>Increase HBP control in non-traditional settings through community-based partnerships.</a:t>
            </a:r>
          </a:p>
        </p:txBody>
      </p:sp>
      <p:sp>
        <p:nvSpPr>
          <p:cNvPr id="2" name="Left-Right Arrow 1"/>
          <p:cNvSpPr/>
          <p:nvPr/>
        </p:nvSpPr>
        <p:spPr>
          <a:xfrm>
            <a:off x="3453877" y="4131396"/>
            <a:ext cx="2488791" cy="840658"/>
          </a:xfrm>
          <a:prstGeom prst="leftRightArrow">
            <a:avLst>
              <a:gd name="adj1" fmla="val 61660"/>
              <a:gd name="adj2" fmla="val 50000"/>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350" b="0" dirty="0">
                <a:solidFill>
                  <a:prstClr val="white"/>
                </a:solidFill>
                <a:latin typeface="Adobe Fan Heiti Std B" panose="020B0700000000000000" pitchFamily="34" charset="-128"/>
                <a:ea typeface="Adobe Fan Heiti Std B" panose="020B0700000000000000" pitchFamily="34" charset="-128"/>
              </a:rPr>
              <a:t>Linking Clinical and Community Settings</a:t>
            </a:r>
          </a:p>
        </p:txBody>
      </p:sp>
    </p:spTree>
    <p:extLst>
      <p:ext uri="{BB962C8B-B14F-4D97-AF65-F5344CB8AC3E}">
        <p14:creationId xmlns:p14="http://schemas.microsoft.com/office/powerpoint/2010/main" val="15717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57251"/>
            <a:ext cx="9144000" cy="4987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350" dirty="0">
              <a:solidFill>
                <a:prstClr val="white"/>
              </a:solidFill>
            </a:endParaRPr>
          </a:p>
        </p:txBody>
      </p:sp>
      <p:sp>
        <p:nvSpPr>
          <p:cNvPr id="9" name="Rectangle 8"/>
          <p:cNvSpPr/>
          <p:nvPr/>
        </p:nvSpPr>
        <p:spPr>
          <a:xfrm>
            <a:off x="0" y="5132287"/>
            <a:ext cx="9144000" cy="8773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ndParaRPr>
          </a:p>
        </p:txBody>
      </p:sp>
      <p:sp>
        <p:nvSpPr>
          <p:cNvPr id="11" name="TextBox 10"/>
          <p:cNvSpPr txBox="1"/>
          <p:nvPr/>
        </p:nvSpPr>
        <p:spPr>
          <a:xfrm>
            <a:off x="77207" y="1356819"/>
            <a:ext cx="5721512" cy="415498"/>
          </a:xfrm>
          <a:prstGeom prst="rect">
            <a:avLst/>
          </a:prstGeom>
          <a:noFill/>
        </p:spPr>
        <p:txBody>
          <a:bodyPr wrap="square" rtlCol="0">
            <a:spAutoFit/>
          </a:bodyPr>
          <a:lstStyle/>
          <a:p>
            <a:pPr eaLnBrk="1" fontAlgn="auto" hangingPunct="1">
              <a:spcBef>
                <a:spcPts val="0"/>
              </a:spcBef>
              <a:spcAft>
                <a:spcPts val="0"/>
              </a:spcAft>
            </a:pPr>
            <a:r>
              <a:rPr lang="en-US" sz="2100" dirty="0">
                <a:solidFill>
                  <a:prstClr val="black"/>
                </a:solidFill>
                <a:latin typeface="Calibri"/>
              </a:rPr>
              <a:t>Community to Clinic, Clinic to Community (</a:t>
            </a:r>
            <a:r>
              <a:rPr lang="en-US" sz="2100" dirty="0">
                <a:solidFill>
                  <a:srgbClr val="C00000"/>
                </a:solidFill>
                <a:latin typeface="Calibri"/>
              </a:rPr>
              <a:t>C2C2</a:t>
            </a:r>
            <a:r>
              <a:rPr lang="en-US" sz="2100" dirty="0">
                <a:solidFill>
                  <a:prstClr val="black"/>
                </a:solidFill>
                <a:latin typeface="Calibri"/>
              </a:rPr>
              <a:t>)</a:t>
            </a:r>
          </a:p>
        </p:txBody>
      </p:sp>
      <p:sp>
        <p:nvSpPr>
          <p:cNvPr id="25" name="TextBox 24"/>
          <p:cNvSpPr txBox="1"/>
          <p:nvPr/>
        </p:nvSpPr>
        <p:spPr>
          <a:xfrm>
            <a:off x="6286944" y="1972880"/>
            <a:ext cx="2830413" cy="1142620"/>
          </a:xfrm>
          <a:prstGeom prst="rect">
            <a:avLst/>
          </a:prstGeom>
          <a:noFill/>
        </p:spPr>
        <p:txBody>
          <a:bodyPr wrap="square" rtlCol="0">
            <a:spAutoFit/>
          </a:bodyPr>
          <a:lstStyle/>
          <a:p>
            <a:pPr marL="214313" indent="-214313" eaLnBrk="1" fontAlgn="auto" hangingPunct="1">
              <a:spcBef>
                <a:spcPts val="0"/>
              </a:spcBef>
              <a:spcAft>
                <a:spcPts val="0"/>
              </a:spcAft>
              <a:buFont typeface="Arial" panose="020B0604020202020204" pitchFamily="34" charset="0"/>
              <a:buChar char="•"/>
            </a:pPr>
            <a:r>
              <a:rPr lang="en-US" sz="975" b="0" dirty="0">
                <a:solidFill>
                  <a:prstClr val="black"/>
                </a:solidFill>
                <a:latin typeface="Calibri"/>
              </a:rPr>
              <a:t>Transformative care delivery mechanism</a:t>
            </a:r>
          </a:p>
          <a:p>
            <a:pPr marL="214313" indent="-214313" eaLnBrk="1" fontAlgn="auto" hangingPunct="1">
              <a:spcBef>
                <a:spcPts val="0"/>
              </a:spcBef>
              <a:spcAft>
                <a:spcPts val="0"/>
              </a:spcAft>
              <a:buFont typeface="Arial" panose="020B0604020202020204" pitchFamily="34" charset="0"/>
              <a:buChar char="•"/>
            </a:pPr>
            <a:r>
              <a:rPr lang="en-US" sz="975" b="0" dirty="0">
                <a:solidFill>
                  <a:prstClr val="black"/>
                </a:solidFill>
                <a:latin typeface="Calibri"/>
              </a:rPr>
              <a:t>Lean management principles to iterate the model</a:t>
            </a:r>
          </a:p>
          <a:p>
            <a:pPr marL="214313" indent="-214313" eaLnBrk="1" fontAlgn="auto" hangingPunct="1">
              <a:spcBef>
                <a:spcPts val="0"/>
              </a:spcBef>
              <a:spcAft>
                <a:spcPts val="0"/>
              </a:spcAft>
              <a:buFont typeface="Arial" panose="020B0604020202020204" pitchFamily="34" charset="0"/>
              <a:buChar char="•"/>
            </a:pPr>
            <a:r>
              <a:rPr lang="en-US" sz="975" b="0" dirty="0">
                <a:solidFill>
                  <a:prstClr val="black"/>
                </a:solidFill>
                <a:latin typeface="Calibri"/>
              </a:rPr>
              <a:t>Surround-sound communication campaign</a:t>
            </a:r>
          </a:p>
          <a:p>
            <a:pPr marL="214313" indent="-214313" eaLnBrk="1" fontAlgn="auto" hangingPunct="1">
              <a:spcBef>
                <a:spcPts val="0"/>
              </a:spcBef>
              <a:spcAft>
                <a:spcPts val="0"/>
              </a:spcAft>
              <a:buFont typeface="Arial" panose="020B0604020202020204" pitchFamily="34" charset="0"/>
              <a:buChar char="•"/>
            </a:pPr>
            <a:r>
              <a:rPr lang="en-US" sz="975" b="0" dirty="0">
                <a:solidFill>
                  <a:prstClr val="black"/>
                </a:solidFill>
                <a:latin typeface="Calibri"/>
              </a:rPr>
              <a:t>Registry to connect the community and clinical settings</a:t>
            </a:r>
          </a:p>
          <a:p>
            <a:pPr marL="214313" indent="-214313" eaLnBrk="1" fontAlgn="auto" hangingPunct="1">
              <a:spcBef>
                <a:spcPts val="0"/>
              </a:spcBef>
              <a:spcAft>
                <a:spcPts val="0"/>
              </a:spcAft>
              <a:buFont typeface="Arial" panose="020B0604020202020204" pitchFamily="34" charset="0"/>
              <a:buChar char="•"/>
            </a:pPr>
            <a:r>
              <a:rPr lang="en-US" sz="975" b="0" dirty="0">
                <a:solidFill>
                  <a:prstClr val="black"/>
                </a:solidFill>
                <a:latin typeface="Calibri"/>
              </a:rPr>
              <a:t>Learning Collaborative</a:t>
            </a:r>
          </a:p>
        </p:txBody>
      </p:sp>
      <p:sp>
        <p:nvSpPr>
          <p:cNvPr id="26" name="TextBox 25"/>
          <p:cNvSpPr txBox="1"/>
          <p:nvPr/>
        </p:nvSpPr>
        <p:spPr>
          <a:xfrm>
            <a:off x="6218904" y="1732606"/>
            <a:ext cx="1518940" cy="369332"/>
          </a:xfrm>
          <a:prstGeom prst="rect">
            <a:avLst/>
          </a:prstGeom>
          <a:noFill/>
        </p:spPr>
        <p:txBody>
          <a:bodyPr wrap="none" rtlCol="0">
            <a:spAutoFit/>
          </a:bodyPr>
          <a:lstStyle/>
          <a:p>
            <a:pPr eaLnBrk="1" fontAlgn="auto" hangingPunct="1">
              <a:spcBef>
                <a:spcPts val="0"/>
              </a:spcBef>
              <a:spcAft>
                <a:spcPts val="0"/>
              </a:spcAft>
            </a:pPr>
            <a:r>
              <a:rPr lang="en-US" sz="1800" b="0" dirty="0">
                <a:solidFill>
                  <a:prstClr val="black"/>
                </a:solidFill>
                <a:latin typeface="Calibri"/>
              </a:rPr>
              <a:t> </a:t>
            </a:r>
            <a:r>
              <a:rPr lang="en-US" sz="1800" dirty="0">
                <a:solidFill>
                  <a:srgbClr val="C00000"/>
                </a:solidFill>
                <a:latin typeface="Calibri"/>
              </a:rPr>
              <a:t>INNOVATION</a:t>
            </a:r>
          </a:p>
        </p:txBody>
      </p:sp>
      <p:sp>
        <p:nvSpPr>
          <p:cNvPr id="32" name="TextBox 31"/>
          <p:cNvSpPr txBox="1"/>
          <p:nvPr/>
        </p:nvSpPr>
        <p:spPr>
          <a:xfrm>
            <a:off x="3219269" y="1733920"/>
            <a:ext cx="2773139" cy="923330"/>
          </a:xfrm>
          <a:prstGeom prst="rect">
            <a:avLst/>
          </a:prstGeom>
          <a:noFill/>
        </p:spPr>
        <p:txBody>
          <a:bodyPr wrap="square" rtlCol="0">
            <a:spAutoFit/>
          </a:bodyPr>
          <a:lstStyle/>
          <a:p>
            <a:pPr algn="r" eaLnBrk="1" fontAlgn="auto" hangingPunct="1">
              <a:spcBef>
                <a:spcPts val="0"/>
              </a:spcBef>
              <a:spcAft>
                <a:spcPts val="0"/>
              </a:spcAft>
            </a:pPr>
            <a:r>
              <a:rPr lang="en-US" sz="1800" dirty="0">
                <a:solidFill>
                  <a:srgbClr val="C00000"/>
                </a:solidFill>
                <a:latin typeface="Calibri"/>
              </a:rPr>
              <a:t>INTEGRATED APPROACH</a:t>
            </a:r>
          </a:p>
          <a:p>
            <a:pPr algn="r" eaLnBrk="1" fontAlgn="auto" hangingPunct="1">
              <a:spcBef>
                <a:spcPts val="0"/>
              </a:spcBef>
              <a:spcAft>
                <a:spcPts val="0"/>
              </a:spcAft>
            </a:pPr>
            <a:r>
              <a:rPr lang="en-US" sz="900" b="0" dirty="0">
                <a:solidFill>
                  <a:prstClr val="black"/>
                </a:solidFill>
                <a:latin typeface="Calibri"/>
              </a:rPr>
              <a:t>Leadership, shared tools, protocols, resources and training to deliver improved care, resulting in new, reciprocal connectivity and targeted support between the patient, the clinic, and the community. </a:t>
            </a:r>
            <a:endParaRPr lang="en-US" sz="900" dirty="0">
              <a:solidFill>
                <a:srgbClr val="C00000"/>
              </a:solidFill>
              <a:latin typeface="Calibri"/>
            </a:endParaRPr>
          </a:p>
        </p:txBody>
      </p:sp>
      <p:pic>
        <p:nvPicPr>
          <p:cNvPr id="17" name="Picture 16"/>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8104816" y="5309580"/>
            <a:ext cx="939901" cy="477293"/>
          </a:xfrm>
          <a:prstGeom prst="rect">
            <a:avLst/>
          </a:prstGeom>
        </p:spPr>
      </p:pic>
      <p:grpSp>
        <p:nvGrpSpPr>
          <p:cNvPr id="6" name="Group 5"/>
          <p:cNvGrpSpPr/>
          <p:nvPr/>
        </p:nvGrpSpPr>
        <p:grpSpPr>
          <a:xfrm>
            <a:off x="3115253" y="2636245"/>
            <a:ext cx="3002454" cy="1749906"/>
            <a:chOff x="4153668" y="2784111"/>
            <a:chExt cx="4003272" cy="2333208"/>
          </a:xfrm>
        </p:grpSpPr>
        <p:sp>
          <p:nvSpPr>
            <p:cNvPr id="60" name="Rectangle 59"/>
            <p:cNvSpPr/>
            <p:nvPr/>
          </p:nvSpPr>
          <p:spPr>
            <a:xfrm>
              <a:off x="6029350" y="3968694"/>
              <a:ext cx="848941" cy="5570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prstClr val="white"/>
                  </a:solidFill>
                </a:rPr>
                <a:t>TEACH</a:t>
              </a:r>
            </a:p>
            <a:p>
              <a:pPr algn="ctr" eaLnBrk="1" fontAlgn="auto" hangingPunct="1">
                <a:spcBef>
                  <a:spcPts val="0"/>
                </a:spcBef>
                <a:spcAft>
                  <a:spcPts val="0"/>
                </a:spcAft>
              </a:pPr>
              <a:r>
                <a:rPr lang="en-US" sz="750" dirty="0">
                  <a:solidFill>
                    <a:prstClr val="white"/>
                  </a:solidFill>
                </a:rPr>
                <a:t>LIFESTYLE</a:t>
              </a:r>
            </a:p>
            <a:p>
              <a:pPr algn="ctr" eaLnBrk="1" fontAlgn="auto" hangingPunct="1">
                <a:spcBef>
                  <a:spcPts val="0"/>
                </a:spcBef>
                <a:spcAft>
                  <a:spcPts val="0"/>
                </a:spcAft>
              </a:pPr>
              <a:r>
                <a:rPr lang="en-US" sz="750" dirty="0">
                  <a:solidFill>
                    <a:prstClr val="white"/>
                  </a:solidFill>
                </a:rPr>
                <a:t>SKILLS</a:t>
              </a:r>
            </a:p>
          </p:txBody>
        </p:sp>
        <p:sp>
          <p:nvSpPr>
            <p:cNvPr id="31" name="TextBox 30"/>
            <p:cNvSpPr txBox="1"/>
            <p:nvPr/>
          </p:nvSpPr>
          <p:spPr>
            <a:xfrm rot="16200000">
              <a:off x="4065104" y="3683942"/>
              <a:ext cx="1733808" cy="492443"/>
            </a:xfrm>
            <a:prstGeom prst="rect">
              <a:avLst/>
            </a:prstGeom>
            <a:noFill/>
          </p:spPr>
          <p:txBody>
            <a:bodyPr wrap="none" rtlCol="0">
              <a:spAutoFit/>
            </a:bodyPr>
            <a:lstStyle/>
            <a:p>
              <a:pPr eaLnBrk="1" fontAlgn="auto" hangingPunct="1">
                <a:spcBef>
                  <a:spcPts val="0"/>
                </a:spcBef>
                <a:spcAft>
                  <a:spcPts val="0"/>
                </a:spcAft>
              </a:pPr>
              <a:r>
                <a:rPr lang="en-US" sz="1800" dirty="0">
                  <a:solidFill>
                    <a:srgbClr val="C00000"/>
                  </a:solidFill>
                  <a:latin typeface="Calibri"/>
                </a:rPr>
                <a:t>Community</a:t>
              </a:r>
            </a:p>
          </p:txBody>
        </p:sp>
        <p:sp>
          <p:nvSpPr>
            <p:cNvPr id="33" name="TextBox 32"/>
            <p:cNvSpPr txBox="1"/>
            <p:nvPr/>
          </p:nvSpPr>
          <p:spPr>
            <a:xfrm rot="5400000">
              <a:off x="7332029" y="3679830"/>
              <a:ext cx="1157379" cy="492443"/>
            </a:xfrm>
            <a:prstGeom prst="rect">
              <a:avLst/>
            </a:prstGeom>
            <a:noFill/>
          </p:spPr>
          <p:txBody>
            <a:bodyPr wrap="none" rtlCol="0">
              <a:spAutoFit/>
            </a:bodyPr>
            <a:lstStyle/>
            <a:p>
              <a:pPr eaLnBrk="1" fontAlgn="auto" hangingPunct="1">
                <a:spcBef>
                  <a:spcPts val="0"/>
                </a:spcBef>
                <a:spcAft>
                  <a:spcPts val="0"/>
                </a:spcAft>
              </a:pPr>
              <a:r>
                <a:rPr lang="en-US" sz="1800" dirty="0">
                  <a:solidFill>
                    <a:prstClr val="white"/>
                  </a:solidFill>
                  <a:latin typeface="Calibri"/>
                </a:rPr>
                <a:t>Clinical</a:t>
              </a:r>
            </a:p>
          </p:txBody>
        </p:sp>
        <p:sp>
          <p:nvSpPr>
            <p:cNvPr id="42" name="Rectangle 41"/>
            <p:cNvSpPr/>
            <p:nvPr/>
          </p:nvSpPr>
          <p:spPr>
            <a:xfrm>
              <a:off x="5143985" y="2784111"/>
              <a:ext cx="849791" cy="5628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prstClr val="white"/>
                  </a:solidFill>
                </a:rPr>
                <a:t>TRUSTED PARTNERS</a:t>
              </a:r>
            </a:p>
          </p:txBody>
        </p:sp>
        <p:sp>
          <p:nvSpPr>
            <p:cNvPr id="43" name="Rectangle 42"/>
            <p:cNvSpPr/>
            <p:nvPr/>
          </p:nvSpPr>
          <p:spPr>
            <a:xfrm>
              <a:off x="5143985" y="3385951"/>
              <a:ext cx="849790" cy="5398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prstClr val="white"/>
                  </a:solidFill>
                </a:rPr>
                <a:t>SELF</a:t>
              </a:r>
            </a:p>
            <a:p>
              <a:pPr algn="ctr" eaLnBrk="1" fontAlgn="auto" hangingPunct="1">
                <a:spcBef>
                  <a:spcPts val="0"/>
                </a:spcBef>
                <a:spcAft>
                  <a:spcPts val="0"/>
                </a:spcAft>
              </a:pPr>
              <a:r>
                <a:rPr lang="en-US" sz="750" dirty="0">
                  <a:solidFill>
                    <a:prstClr val="white"/>
                  </a:solidFill>
                </a:rPr>
                <a:t>TRACKING</a:t>
              </a:r>
            </a:p>
          </p:txBody>
        </p:sp>
        <p:sp>
          <p:nvSpPr>
            <p:cNvPr id="46" name="Rectangle 45"/>
            <p:cNvSpPr/>
            <p:nvPr/>
          </p:nvSpPr>
          <p:spPr>
            <a:xfrm>
              <a:off x="5143985" y="3970335"/>
              <a:ext cx="849791" cy="553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prstClr val="white"/>
                  </a:solidFill>
                </a:rPr>
                <a:t>HEALTH MENTORS</a:t>
              </a:r>
            </a:p>
          </p:txBody>
        </p:sp>
        <p:sp>
          <p:nvSpPr>
            <p:cNvPr id="47" name="Rectangle 46"/>
            <p:cNvSpPr/>
            <p:nvPr/>
          </p:nvSpPr>
          <p:spPr>
            <a:xfrm>
              <a:off x="6031731" y="4554183"/>
              <a:ext cx="844178" cy="562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prstClr val="white"/>
                  </a:solidFill>
                </a:rPr>
                <a:t>AD COUNCIL</a:t>
              </a:r>
            </a:p>
          </p:txBody>
        </p:sp>
        <p:sp>
          <p:nvSpPr>
            <p:cNvPr id="48" name="Rectangle 47"/>
            <p:cNvSpPr/>
            <p:nvPr/>
          </p:nvSpPr>
          <p:spPr>
            <a:xfrm>
              <a:off x="6033616" y="2788510"/>
              <a:ext cx="840409" cy="55406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srgbClr val="C00000"/>
                  </a:solidFill>
                </a:rPr>
                <a:t>ALGORITHM</a:t>
              </a:r>
            </a:p>
          </p:txBody>
        </p:sp>
        <p:sp>
          <p:nvSpPr>
            <p:cNvPr id="49" name="Rectangle 48"/>
            <p:cNvSpPr/>
            <p:nvPr/>
          </p:nvSpPr>
          <p:spPr>
            <a:xfrm>
              <a:off x="6031731" y="3365935"/>
              <a:ext cx="844178" cy="54783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srgbClr val="C00000"/>
                  </a:solidFill>
                </a:rPr>
                <a:t>SHARED</a:t>
              </a:r>
            </a:p>
            <a:p>
              <a:pPr algn="ctr" eaLnBrk="1" fontAlgn="auto" hangingPunct="1">
                <a:spcBef>
                  <a:spcPts val="0"/>
                </a:spcBef>
                <a:spcAft>
                  <a:spcPts val="0"/>
                </a:spcAft>
              </a:pPr>
              <a:r>
                <a:rPr lang="en-US" sz="750" dirty="0">
                  <a:solidFill>
                    <a:srgbClr val="C00000"/>
                  </a:solidFill>
                </a:rPr>
                <a:t>METRICS</a:t>
              </a:r>
            </a:p>
          </p:txBody>
        </p:sp>
        <p:sp>
          <p:nvSpPr>
            <p:cNvPr id="50" name="Rectangle 49"/>
            <p:cNvSpPr/>
            <p:nvPr/>
          </p:nvSpPr>
          <p:spPr>
            <a:xfrm>
              <a:off x="6907529" y="2788643"/>
              <a:ext cx="850590" cy="5538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srgbClr val="C00000"/>
                  </a:solidFill>
                </a:rPr>
                <a:t>MEDICAL</a:t>
              </a:r>
            </a:p>
            <a:p>
              <a:pPr algn="ctr" eaLnBrk="1" fontAlgn="auto" hangingPunct="1">
                <a:spcBef>
                  <a:spcPts val="0"/>
                </a:spcBef>
                <a:spcAft>
                  <a:spcPts val="0"/>
                </a:spcAft>
              </a:pPr>
              <a:r>
                <a:rPr lang="en-US" sz="750" dirty="0">
                  <a:solidFill>
                    <a:srgbClr val="C00000"/>
                  </a:solidFill>
                </a:rPr>
                <a:t>ASSISTANT</a:t>
              </a:r>
            </a:p>
          </p:txBody>
        </p:sp>
        <p:sp>
          <p:nvSpPr>
            <p:cNvPr id="51" name="Rectangle 50"/>
            <p:cNvSpPr/>
            <p:nvPr/>
          </p:nvSpPr>
          <p:spPr>
            <a:xfrm>
              <a:off x="6909908" y="3362952"/>
              <a:ext cx="845832" cy="5538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srgbClr val="C00000"/>
                  </a:solidFill>
                </a:rPr>
                <a:t>REGISTRY</a:t>
              </a:r>
            </a:p>
          </p:txBody>
        </p:sp>
        <p:sp>
          <p:nvSpPr>
            <p:cNvPr id="52" name="Rectangle 51"/>
            <p:cNvSpPr/>
            <p:nvPr/>
          </p:nvSpPr>
          <p:spPr>
            <a:xfrm>
              <a:off x="6910735" y="3970335"/>
              <a:ext cx="844178" cy="5538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srgbClr val="C00000"/>
                  </a:solidFill>
                </a:rPr>
                <a:t>MEDS</a:t>
              </a:r>
            </a:p>
          </p:txBody>
        </p:sp>
        <p:sp>
          <p:nvSpPr>
            <p:cNvPr id="53" name="Rectangle 52"/>
            <p:cNvSpPr/>
            <p:nvPr/>
          </p:nvSpPr>
          <p:spPr>
            <a:xfrm>
              <a:off x="6910735" y="4553993"/>
              <a:ext cx="844178" cy="56332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srgbClr val="C00000"/>
                  </a:solidFill>
                </a:rPr>
                <a:t>CONSULT</a:t>
              </a:r>
            </a:p>
            <a:p>
              <a:pPr algn="ctr" eaLnBrk="1" fontAlgn="auto" hangingPunct="1">
                <a:spcBef>
                  <a:spcPts val="0"/>
                </a:spcBef>
                <a:spcAft>
                  <a:spcPts val="0"/>
                </a:spcAft>
              </a:pPr>
              <a:r>
                <a:rPr lang="en-US" sz="750" dirty="0">
                  <a:solidFill>
                    <a:srgbClr val="C00000"/>
                  </a:solidFill>
                </a:rPr>
                <a:t>SERVICES</a:t>
              </a: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3668" y="3064249"/>
              <a:ext cx="622526" cy="620382"/>
            </a:xfrm>
            <a:prstGeom prst="rect">
              <a:avLst/>
            </a:prstGeom>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6229" y="3732736"/>
              <a:ext cx="333990" cy="545499"/>
            </a:xfrm>
            <a:prstGeom prst="rect">
              <a:avLst/>
            </a:prstGeom>
          </p:spPr>
        </p:pic>
        <p:sp>
          <p:nvSpPr>
            <p:cNvPr id="61" name="Rectangle 60"/>
            <p:cNvSpPr/>
            <p:nvPr/>
          </p:nvSpPr>
          <p:spPr>
            <a:xfrm>
              <a:off x="5143881" y="4555686"/>
              <a:ext cx="849998" cy="5599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750" dirty="0">
                  <a:solidFill>
                    <a:prstClr val="white"/>
                  </a:solidFill>
                </a:rPr>
                <a:t>SELF</a:t>
              </a:r>
            </a:p>
            <a:p>
              <a:pPr algn="ctr" eaLnBrk="1" fontAlgn="auto" hangingPunct="1">
                <a:spcBef>
                  <a:spcPts val="0"/>
                </a:spcBef>
                <a:spcAft>
                  <a:spcPts val="0"/>
                </a:spcAft>
              </a:pPr>
              <a:r>
                <a:rPr lang="en-US" sz="750" dirty="0">
                  <a:solidFill>
                    <a:prstClr val="white"/>
                  </a:solidFill>
                </a:rPr>
                <a:t>MONITOR</a:t>
              </a:r>
            </a:p>
          </p:txBody>
        </p:sp>
        <p:pic>
          <p:nvPicPr>
            <p:cNvPr id="34" name="Picture 33"/>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11200"/>
                      </a14:imgEffect>
                      <a14:imgEffect>
                        <a14:saturation sat="33000"/>
                      </a14:imgEffect>
                    </a14:imgLayer>
                  </a14:imgProps>
                </a:ext>
              </a:extLst>
            </a:blip>
            <a:stretch>
              <a:fillRect/>
            </a:stretch>
          </p:blipFill>
          <p:spPr>
            <a:xfrm>
              <a:off x="4189320" y="4440246"/>
              <a:ext cx="552068" cy="522191"/>
            </a:xfrm>
            <a:prstGeom prst="rect">
              <a:avLst/>
            </a:prstGeom>
          </p:spPr>
        </p:pic>
      </p:grpSp>
      <p:grpSp>
        <p:nvGrpSpPr>
          <p:cNvPr id="28" name="Group 27"/>
          <p:cNvGrpSpPr/>
          <p:nvPr/>
        </p:nvGrpSpPr>
        <p:grpSpPr>
          <a:xfrm>
            <a:off x="99499" y="1725133"/>
            <a:ext cx="3072880" cy="2089034"/>
            <a:chOff x="-4532368" y="3555228"/>
            <a:chExt cx="4097173" cy="2785374"/>
          </a:xfrm>
        </p:grpSpPr>
        <p:sp>
          <p:nvSpPr>
            <p:cNvPr id="45" name="TextBox 44"/>
            <p:cNvSpPr txBox="1"/>
            <p:nvPr/>
          </p:nvSpPr>
          <p:spPr>
            <a:xfrm>
              <a:off x="-4532368" y="3555228"/>
              <a:ext cx="4097173" cy="2785374"/>
            </a:xfrm>
            <a:prstGeom prst="rect">
              <a:avLst/>
            </a:prstGeom>
            <a:noFill/>
          </p:spPr>
          <p:txBody>
            <a:bodyPr wrap="square" rtlCol="0">
              <a:spAutoFit/>
            </a:bodyPr>
            <a:lstStyle/>
            <a:p>
              <a:pPr eaLnBrk="1" fontAlgn="auto" hangingPunct="1">
                <a:spcBef>
                  <a:spcPts val="0"/>
                </a:spcBef>
                <a:spcAft>
                  <a:spcPts val="0"/>
                </a:spcAft>
              </a:pPr>
              <a:r>
                <a:rPr lang="en-US" sz="1800" dirty="0">
                  <a:solidFill>
                    <a:srgbClr val="C00000"/>
                  </a:solidFill>
                  <a:latin typeface="Calibri"/>
                </a:rPr>
                <a:t>COMBINING UNIQUE ASSETS</a:t>
              </a:r>
            </a:p>
            <a:p>
              <a:pPr eaLnBrk="1" fontAlgn="auto" hangingPunct="1">
                <a:spcBef>
                  <a:spcPts val="0"/>
                </a:spcBef>
                <a:spcAft>
                  <a:spcPts val="0"/>
                </a:spcAft>
              </a:pPr>
              <a:r>
                <a:rPr lang="en-US" sz="900" b="0" dirty="0">
                  <a:solidFill>
                    <a:prstClr val="black"/>
                  </a:solidFill>
                  <a:latin typeface="Calibri"/>
                </a:rPr>
                <a:t>Bringing together strategic AHA assets directed toward </a:t>
              </a:r>
            </a:p>
            <a:p>
              <a:pPr eaLnBrk="1" fontAlgn="auto" hangingPunct="1">
                <a:spcBef>
                  <a:spcPts val="0"/>
                </a:spcBef>
                <a:spcAft>
                  <a:spcPts val="0"/>
                </a:spcAft>
              </a:pPr>
              <a:r>
                <a:rPr lang="en-US" sz="900" b="0" dirty="0">
                  <a:solidFill>
                    <a:prstClr val="black"/>
                  </a:solidFill>
                  <a:latin typeface="Calibri"/>
                </a:rPr>
                <a:t>a key national and local issue.</a:t>
              </a:r>
            </a:p>
            <a:p>
              <a:pPr eaLnBrk="1" fontAlgn="auto" hangingPunct="1">
                <a:spcBef>
                  <a:spcPts val="0"/>
                </a:spcBef>
                <a:spcAft>
                  <a:spcPts val="0"/>
                </a:spcAft>
              </a:pPr>
              <a:r>
                <a:rPr lang="en-US" sz="900" b="0" dirty="0">
                  <a:solidFill>
                    <a:prstClr val="black"/>
                  </a:solidFill>
                  <a:latin typeface="Calibri"/>
                </a:rPr>
                <a:t>              </a:t>
              </a:r>
              <a:r>
                <a:rPr lang="en-US" sz="900" dirty="0">
                  <a:solidFill>
                    <a:prstClr val="black"/>
                  </a:solidFill>
                  <a:latin typeface="Calibri"/>
                </a:rPr>
                <a:t>Science</a:t>
              </a:r>
              <a:r>
                <a:rPr lang="en-US" sz="900" b="0" dirty="0">
                  <a:solidFill>
                    <a:prstClr val="black"/>
                  </a:solidFill>
                  <a:latin typeface="Calibri"/>
                </a:rPr>
                <a:t> (evidence-based guidelines) </a:t>
              </a:r>
            </a:p>
            <a:p>
              <a:pPr eaLnBrk="1" fontAlgn="auto" hangingPunct="1">
                <a:spcBef>
                  <a:spcPts val="0"/>
                </a:spcBef>
                <a:spcAft>
                  <a:spcPts val="0"/>
                </a:spcAft>
              </a:pPr>
              <a:r>
                <a:rPr lang="en-US" sz="900" dirty="0">
                  <a:solidFill>
                    <a:prstClr val="black"/>
                  </a:solidFill>
                  <a:latin typeface="Calibri"/>
                </a:rPr>
                <a:t>              Life’s Simple 7 </a:t>
              </a:r>
              <a:r>
                <a:rPr lang="en-US" sz="900" b="0" dirty="0">
                  <a:solidFill>
                    <a:prstClr val="black"/>
                  </a:solidFill>
                  <a:latin typeface="Calibri"/>
                </a:rPr>
                <a:t>(evidence-based health measures)</a:t>
              </a:r>
            </a:p>
            <a:p>
              <a:pPr eaLnBrk="1" fontAlgn="auto" hangingPunct="1">
                <a:spcBef>
                  <a:spcPts val="0"/>
                </a:spcBef>
                <a:spcAft>
                  <a:spcPts val="0"/>
                </a:spcAft>
              </a:pPr>
              <a:r>
                <a:rPr lang="en-US" sz="900" b="0" dirty="0">
                  <a:solidFill>
                    <a:prstClr val="black"/>
                  </a:solidFill>
                  <a:latin typeface="Calibri"/>
                </a:rPr>
                <a:t>              </a:t>
              </a:r>
              <a:r>
                <a:rPr lang="en-US" sz="900" dirty="0">
                  <a:solidFill>
                    <a:prstClr val="black"/>
                  </a:solidFill>
                  <a:latin typeface="Calibri"/>
                </a:rPr>
                <a:t>Check.Change.Control.</a:t>
              </a:r>
              <a:r>
                <a:rPr lang="en-US" sz="900" b="0" dirty="0">
                  <a:solidFill>
                    <a:prstClr val="black"/>
                  </a:solidFill>
                  <a:latin typeface="Calibri"/>
                </a:rPr>
                <a:t> (community HBP program)</a:t>
              </a:r>
            </a:p>
            <a:p>
              <a:pPr eaLnBrk="1" fontAlgn="auto" hangingPunct="1">
                <a:spcBef>
                  <a:spcPts val="0"/>
                </a:spcBef>
                <a:spcAft>
                  <a:spcPts val="0"/>
                </a:spcAft>
              </a:pPr>
              <a:r>
                <a:rPr lang="en-US" sz="900" b="0" dirty="0">
                  <a:solidFill>
                    <a:prstClr val="black"/>
                  </a:solidFill>
                  <a:latin typeface="Calibri"/>
                </a:rPr>
                <a:t>              </a:t>
              </a:r>
              <a:r>
                <a:rPr lang="en-US" sz="900" dirty="0">
                  <a:solidFill>
                    <a:prstClr val="black"/>
                  </a:solidFill>
                  <a:latin typeface="Calibri"/>
                </a:rPr>
                <a:t>Heart360</a:t>
              </a:r>
              <a:r>
                <a:rPr lang="en-US" sz="900" b="0" dirty="0">
                  <a:solidFill>
                    <a:prstClr val="black"/>
                  </a:solidFill>
                  <a:latin typeface="Calibri"/>
                </a:rPr>
                <a:t> (online personal health tracking tool)</a:t>
              </a:r>
            </a:p>
            <a:p>
              <a:pPr eaLnBrk="1" fontAlgn="auto" hangingPunct="1">
                <a:spcBef>
                  <a:spcPts val="0"/>
                </a:spcBef>
                <a:spcAft>
                  <a:spcPts val="0"/>
                </a:spcAft>
              </a:pPr>
              <a:r>
                <a:rPr lang="en-US" sz="900" b="0" dirty="0">
                  <a:solidFill>
                    <a:prstClr val="black"/>
                  </a:solidFill>
                  <a:latin typeface="Calibri"/>
                </a:rPr>
                <a:t>              </a:t>
              </a:r>
              <a:r>
                <a:rPr lang="en-US" sz="900" dirty="0">
                  <a:solidFill>
                    <a:prstClr val="black"/>
                  </a:solidFill>
                  <a:latin typeface="Calibri"/>
                </a:rPr>
                <a:t>Empowered To Serve </a:t>
              </a:r>
              <a:r>
                <a:rPr lang="en-US" sz="900" b="0" dirty="0">
                  <a:solidFill>
                    <a:prstClr val="black"/>
                  </a:solidFill>
                  <a:latin typeface="Calibri"/>
                </a:rPr>
                <a:t>(faith-based mega community)</a:t>
              </a:r>
            </a:p>
            <a:p>
              <a:pPr eaLnBrk="1" fontAlgn="auto" hangingPunct="1">
                <a:spcBef>
                  <a:spcPts val="0"/>
                </a:spcBef>
                <a:spcAft>
                  <a:spcPts val="0"/>
                </a:spcAft>
              </a:pPr>
              <a:r>
                <a:rPr lang="en-US" sz="900" b="0" dirty="0">
                  <a:solidFill>
                    <a:prstClr val="black"/>
                  </a:solidFill>
                  <a:latin typeface="Calibri"/>
                </a:rPr>
                <a:t>              </a:t>
              </a:r>
              <a:r>
                <a:rPr lang="en-US" sz="900" dirty="0">
                  <a:solidFill>
                    <a:prstClr val="black"/>
                  </a:solidFill>
                  <a:latin typeface="Calibri"/>
                </a:rPr>
                <a:t>The Guideline Advantage </a:t>
              </a:r>
              <a:r>
                <a:rPr lang="en-US" sz="900" b="0" dirty="0">
                  <a:solidFill>
                    <a:prstClr val="black"/>
                  </a:solidFill>
                  <a:latin typeface="Calibri"/>
                </a:rPr>
                <a:t>(HCP quality improvement)</a:t>
              </a:r>
            </a:p>
            <a:p>
              <a:pPr eaLnBrk="1" fontAlgn="auto" hangingPunct="1">
                <a:spcBef>
                  <a:spcPts val="0"/>
                </a:spcBef>
                <a:spcAft>
                  <a:spcPts val="0"/>
                </a:spcAft>
              </a:pPr>
              <a:r>
                <a:rPr lang="en-US" sz="900" b="0" dirty="0">
                  <a:solidFill>
                    <a:prstClr val="black"/>
                  </a:solidFill>
                  <a:latin typeface="Calibri"/>
                </a:rPr>
                <a:t>              </a:t>
              </a:r>
              <a:r>
                <a:rPr lang="en-US" sz="900" dirty="0">
                  <a:solidFill>
                    <a:prstClr val="black"/>
                  </a:solidFill>
                  <a:latin typeface="Calibri"/>
                </a:rPr>
                <a:t>Communications</a:t>
              </a:r>
              <a:r>
                <a:rPr lang="en-US" sz="900" b="0" dirty="0">
                  <a:solidFill>
                    <a:prstClr val="black"/>
                  </a:solidFill>
                  <a:latin typeface="Calibri"/>
                </a:rPr>
                <a:t> (infrastructure &amp; media partnerships)</a:t>
              </a:r>
            </a:p>
            <a:p>
              <a:pPr eaLnBrk="1" fontAlgn="auto" hangingPunct="1">
                <a:spcBef>
                  <a:spcPts val="0"/>
                </a:spcBef>
                <a:spcAft>
                  <a:spcPts val="0"/>
                </a:spcAft>
              </a:pPr>
              <a:endParaRPr lang="en-US" sz="825" b="0" dirty="0">
                <a:solidFill>
                  <a:prstClr val="black"/>
                </a:solidFill>
                <a:latin typeface="Calibri"/>
              </a:endParaRPr>
            </a:p>
            <a:p>
              <a:pPr eaLnBrk="1" fontAlgn="auto" hangingPunct="1">
                <a:spcBef>
                  <a:spcPts val="0"/>
                </a:spcBef>
                <a:spcAft>
                  <a:spcPts val="0"/>
                </a:spcAft>
              </a:pPr>
              <a:endParaRPr lang="en-US" sz="1350" dirty="0">
                <a:solidFill>
                  <a:prstClr val="black"/>
                </a:solidFill>
                <a:latin typeface="Calibri"/>
              </a:endParaRPr>
            </a:p>
          </p:txBody>
        </p:sp>
        <p:cxnSp>
          <p:nvCxnSpPr>
            <p:cNvPr id="21" name="Straight Arrow Connector 20"/>
            <p:cNvCxnSpPr/>
            <p:nvPr/>
          </p:nvCxnSpPr>
          <p:spPr>
            <a:xfrm>
              <a:off x="-4358010" y="4407465"/>
              <a:ext cx="3309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358010" y="4596509"/>
              <a:ext cx="3309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358010" y="4781415"/>
              <a:ext cx="3309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58010" y="4970967"/>
              <a:ext cx="3309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358010" y="5162004"/>
              <a:ext cx="3309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358010" y="5356560"/>
              <a:ext cx="3309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6131857" y="3290086"/>
            <a:ext cx="3031254" cy="1234131"/>
            <a:chOff x="7808898" y="619511"/>
            <a:chExt cx="4041671" cy="1645508"/>
          </a:xfrm>
        </p:grpSpPr>
        <p:sp>
          <p:nvSpPr>
            <p:cNvPr id="16" name="Oval 15"/>
            <p:cNvSpPr/>
            <p:nvPr/>
          </p:nvSpPr>
          <p:spPr>
            <a:xfrm>
              <a:off x="8960574" y="791946"/>
              <a:ext cx="530028" cy="4938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350" dirty="0">
                  <a:solidFill>
                    <a:prstClr val="white"/>
                  </a:solidFill>
                </a:rPr>
                <a:t>1</a:t>
              </a:r>
            </a:p>
          </p:txBody>
        </p:sp>
        <p:sp>
          <p:nvSpPr>
            <p:cNvPr id="19" name="Oval 18"/>
            <p:cNvSpPr/>
            <p:nvPr/>
          </p:nvSpPr>
          <p:spPr>
            <a:xfrm>
              <a:off x="8960574" y="1474859"/>
              <a:ext cx="530028" cy="4938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350" dirty="0">
                  <a:solidFill>
                    <a:prstClr val="white"/>
                  </a:solidFill>
                </a:rPr>
                <a:t>2</a:t>
              </a:r>
            </a:p>
          </p:txBody>
        </p:sp>
        <p:sp>
          <p:nvSpPr>
            <p:cNvPr id="56" name="TextBox 55"/>
            <p:cNvSpPr txBox="1"/>
            <p:nvPr/>
          </p:nvSpPr>
          <p:spPr>
            <a:xfrm>
              <a:off x="9609111" y="1474859"/>
              <a:ext cx="2241458" cy="553997"/>
            </a:xfrm>
            <a:prstGeom prst="rect">
              <a:avLst/>
            </a:prstGeom>
            <a:noFill/>
            <a:ln w="25400">
              <a:noFill/>
            </a:ln>
          </p:spPr>
          <p:txBody>
            <a:bodyPr wrap="none" rtlCol="0">
              <a:spAutoFit/>
            </a:bodyPr>
            <a:lstStyle/>
            <a:p>
              <a:pPr eaLnBrk="1" fontAlgn="auto" hangingPunct="1">
                <a:spcBef>
                  <a:spcPts val="0"/>
                </a:spcBef>
                <a:spcAft>
                  <a:spcPts val="0"/>
                </a:spcAft>
              </a:pPr>
              <a:r>
                <a:rPr lang="en-US" sz="2100" b="0" dirty="0">
                  <a:solidFill>
                    <a:prstClr val="black"/>
                  </a:solidFill>
                  <a:latin typeface="Aharoni" panose="02010803020104030203" pitchFamily="2" charset="-79"/>
                  <a:cs typeface="Aharoni" panose="02010803020104030203" pitchFamily="2" charset="-79"/>
                </a:rPr>
                <a:t>SAN DIEGO</a:t>
              </a:r>
            </a:p>
          </p:txBody>
        </p:sp>
        <p:sp>
          <p:nvSpPr>
            <p:cNvPr id="63" name="TextBox 62"/>
            <p:cNvSpPr txBox="1"/>
            <p:nvPr/>
          </p:nvSpPr>
          <p:spPr>
            <a:xfrm>
              <a:off x="9619730" y="787627"/>
              <a:ext cx="1819301" cy="553997"/>
            </a:xfrm>
            <a:prstGeom prst="rect">
              <a:avLst/>
            </a:prstGeom>
            <a:noFill/>
            <a:ln w="25400">
              <a:noFill/>
            </a:ln>
          </p:spPr>
          <p:txBody>
            <a:bodyPr wrap="none" rtlCol="0">
              <a:spAutoFit/>
            </a:bodyPr>
            <a:lstStyle/>
            <a:p>
              <a:pPr eaLnBrk="1" fontAlgn="auto" hangingPunct="1">
                <a:spcBef>
                  <a:spcPts val="0"/>
                </a:spcBef>
                <a:spcAft>
                  <a:spcPts val="0"/>
                </a:spcAft>
              </a:pPr>
              <a:r>
                <a:rPr lang="en-US" sz="2100" b="0" dirty="0">
                  <a:solidFill>
                    <a:prstClr val="black"/>
                  </a:solidFill>
                  <a:latin typeface="Aharoni" panose="02010803020104030203" pitchFamily="2" charset="-79"/>
                  <a:cs typeface="Aharoni" panose="02010803020104030203" pitchFamily="2" charset="-79"/>
                </a:rPr>
                <a:t>ATLANTA</a:t>
              </a:r>
            </a:p>
          </p:txBody>
        </p:sp>
        <p:sp>
          <p:nvSpPr>
            <p:cNvPr id="5" name="TextBox 4"/>
            <p:cNvSpPr txBox="1"/>
            <p:nvPr/>
          </p:nvSpPr>
          <p:spPr>
            <a:xfrm>
              <a:off x="7808898" y="619511"/>
              <a:ext cx="597204" cy="954108"/>
            </a:xfrm>
            <a:prstGeom prst="rect">
              <a:avLst/>
            </a:prstGeom>
            <a:noFill/>
          </p:spPr>
          <p:txBody>
            <a:bodyPr wrap="none" rtlCol="0">
              <a:spAutoFit/>
            </a:bodyPr>
            <a:lstStyle/>
            <a:p>
              <a:pPr eaLnBrk="1" fontAlgn="auto" hangingPunct="1">
                <a:spcBef>
                  <a:spcPts val="0"/>
                </a:spcBef>
                <a:spcAft>
                  <a:spcPts val="0"/>
                </a:spcAft>
              </a:pPr>
              <a:r>
                <a:rPr lang="en-US" sz="4050" dirty="0">
                  <a:solidFill>
                    <a:srgbClr val="C00000"/>
                  </a:solidFill>
                  <a:latin typeface="Calibri"/>
                </a:rPr>
                <a:t>2</a:t>
              </a:r>
              <a:endParaRPr lang="en-US" sz="1350" dirty="0">
                <a:solidFill>
                  <a:srgbClr val="C00000"/>
                </a:solidFill>
                <a:latin typeface="Calibri"/>
              </a:endParaRPr>
            </a:p>
          </p:txBody>
        </p:sp>
        <p:sp>
          <p:nvSpPr>
            <p:cNvPr id="12" name="TextBox 11"/>
            <p:cNvSpPr txBox="1"/>
            <p:nvPr/>
          </p:nvSpPr>
          <p:spPr>
            <a:xfrm>
              <a:off x="8151621" y="918180"/>
              <a:ext cx="827577" cy="400109"/>
            </a:xfrm>
            <a:prstGeom prst="rect">
              <a:avLst/>
            </a:prstGeom>
            <a:noFill/>
          </p:spPr>
          <p:txBody>
            <a:bodyPr wrap="none" rtlCol="0">
              <a:spAutoFit/>
            </a:bodyPr>
            <a:lstStyle/>
            <a:p>
              <a:pPr eaLnBrk="1" fontAlgn="auto" hangingPunct="1">
                <a:spcBef>
                  <a:spcPts val="0"/>
                </a:spcBef>
                <a:spcAft>
                  <a:spcPts val="0"/>
                </a:spcAft>
              </a:pPr>
              <a:r>
                <a:rPr lang="en-US" sz="1350" dirty="0">
                  <a:solidFill>
                    <a:prstClr val="black"/>
                  </a:solidFill>
                  <a:latin typeface="Calibri"/>
                </a:rPr>
                <a:t>CITIES</a:t>
              </a:r>
            </a:p>
          </p:txBody>
        </p:sp>
        <p:sp>
          <p:nvSpPr>
            <p:cNvPr id="77" name="TextBox 76"/>
            <p:cNvSpPr txBox="1"/>
            <p:nvPr/>
          </p:nvSpPr>
          <p:spPr>
            <a:xfrm>
              <a:off x="7808898" y="1310911"/>
              <a:ext cx="597204" cy="954108"/>
            </a:xfrm>
            <a:prstGeom prst="rect">
              <a:avLst/>
            </a:prstGeom>
            <a:noFill/>
          </p:spPr>
          <p:txBody>
            <a:bodyPr wrap="none" rtlCol="0">
              <a:spAutoFit/>
            </a:bodyPr>
            <a:lstStyle/>
            <a:p>
              <a:pPr eaLnBrk="1" fontAlgn="auto" hangingPunct="1">
                <a:spcBef>
                  <a:spcPts val="0"/>
                </a:spcBef>
                <a:spcAft>
                  <a:spcPts val="0"/>
                </a:spcAft>
              </a:pPr>
              <a:r>
                <a:rPr lang="en-US" sz="4050" dirty="0">
                  <a:solidFill>
                    <a:srgbClr val="C00000"/>
                  </a:solidFill>
                  <a:latin typeface="Calibri"/>
                </a:rPr>
                <a:t>3</a:t>
              </a:r>
              <a:endParaRPr lang="en-US" sz="1350" dirty="0">
                <a:solidFill>
                  <a:srgbClr val="C00000"/>
                </a:solidFill>
                <a:latin typeface="Calibri"/>
              </a:endParaRPr>
            </a:p>
          </p:txBody>
        </p:sp>
      </p:grpSp>
      <p:grpSp>
        <p:nvGrpSpPr>
          <p:cNvPr id="37" name="Group 36"/>
          <p:cNvGrpSpPr/>
          <p:nvPr/>
        </p:nvGrpSpPr>
        <p:grpSpPr>
          <a:xfrm>
            <a:off x="3918226" y="4409851"/>
            <a:ext cx="1804751" cy="634922"/>
            <a:chOff x="5211413" y="4931727"/>
            <a:chExt cx="2406334" cy="846562"/>
          </a:xfrm>
        </p:grpSpPr>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2491" y="4954320"/>
              <a:ext cx="775256" cy="759410"/>
            </a:xfrm>
            <a:prstGeom prst="rect">
              <a:avLst/>
            </a:prstGeom>
          </p:spPr>
        </p:pic>
        <p:grpSp>
          <p:nvGrpSpPr>
            <p:cNvPr id="36" name="Group 35"/>
            <p:cNvGrpSpPr/>
            <p:nvPr/>
          </p:nvGrpSpPr>
          <p:grpSpPr>
            <a:xfrm>
              <a:off x="5211413" y="4931727"/>
              <a:ext cx="1461897" cy="846562"/>
              <a:chOff x="5211413" y="4931727"/>
              <a:chExt cx="1461897" cy="846562"/>
            </a:xfrm>
          </p:grpSpPr>
          <p:pic>
            <p:nvPicPr>
              <p:cNvPr id="14" name="Picture 13"/>
              <p:cNvPicPr>
                <a:picLocks noChangeAspect="1"/>
              </p:cNvPicPr>
              <p:nvPr/>
            </p:nvPicPr>
            <p:blipFill>
              <a:blip r:embed="rId9" cstate="print">
                <a:grayscl/>
                <a:extLst>
                  <a:ext uri="{28A0092B-C50C-407E-A947-70E740481C1C}">
                    <a14:useLocalDpi xmlns:a14="http://schemas.microsoft.com/office/drawing/2010/main" val="0"/>
                  </a:ext>
                </a:extLst>
              </a:blip>
              <a:stretch>
                <a:fillRect/>
              </a:stretch>
            </p:blipFill>
            <p:spPr>
              <a:xfrm>
                <a:off x="5211413" y="4931727"/>
                <a:ext cx="854277" cy="846562"/>
              </a:xfrm>
              <a:prstGeom prst="rect">
                <a:avLst/>
              </a:prstGeom>
            </p:spPr>
          </p:pic>
          <p:sp>
            <p:nvSpPr>
              <p:cNvPr id="35" name="Left-Right Arrow 34"/>
              <p:cNvSpPr/>
              <p:nvPr/>
            </p:nvSpPr>
            <p:spPr>
              <a:xfrm>
                <a:off x="6175352" y="5292534"/>
                <a:ext cx="497958" cy="167001"/>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dirty="0">
                  <a:solidFill>
                    <a:prstClr val="white"/>
                  </a:solidFill>
                </a:endParaRPr>
              </a:p>
            </p:txBody>
          </p:sp>
        </p:grpSp>
      </p:grpSp>
      <p:cxnSp>
        <p:nvCxnSpPr>
          <p:cNvPr id="74" name="Straight Arrow Connector 73"/>
          <p:cNvCxnSpPr/>
          <p:nvPr/>
        </p:nvCxnSpPr>
        <p:spPr>
          <a:xfrm>
            <a:off x="230267" y="3208154"/>
            <a:ext cx="2482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882" y="963598"/>
            <a:ext cx="8739949" cy="415498"/>
          </a:xfrm>
          <a:prstGeom prst="rect">
            <a:avLst/>
          </a:prstGeom>
          <a:noFill/>
        </p:spPr>
        <p:txBody>
          <a:bodyPr wrap="none" rtlCol="0">
            <a:spAutoFit/>
          </a:bodyPr>
          <a:lstStyle/>
          <a:p>
            <a:pPr eaLnBrk="1" fontAlgn="auto" hangingPunct="1">
              <a:spcBef>
                <a:spcPts val="0"/>
              </a:spcBef>
              <a:spcAft>
                <a:spcPts val="0"/>
              </a:spcAft>
            </a:pPr>
            <a:r>
              <a:rPr lang="en-US" sz="2100" dirty="0">
                <a:solidFill>
                  <a:prstClr val="white"/>
                </a:solidFill>
                <a:latin typeface="Calibri"/>
              </a:rPr>
              <a:t>Improving Hypertension Control Particularly in Blacks and African Americans</a:t>
            </a:r>
            <a:endParaRPr lang="en-US" sz="2100" b="0" dirty="0">
              <a:solidFill>
                <a:prstClr val="white"/>
              </a:solidFill>
              <a:latin typeface="Calibri"/>
            </a:endParaRPr>
          </a:p>
        </p:txBody>
      </p:sp>
      <p:sp>
        <p:nvSpPr>
          <p:cNvPr id="15" name="TextBox 14"/>
          <p:cNvSpPr txBox="1"/>
          <p:nvPr/>
        </p:nvSpPr>
        <p:spPr>
          <a:xfrm>
            <a:off x="199689" y="5223101"/>
            <a:ext cx="5795537" cy="715581"/>
          </a:xfrm>
          <a:prstGeom prst="rect">
            <a:avLst/>
          </a:prstGeom>
          <a:noFill/>
        </p:spPr>
        <p:txBody>
          <a:bodyPr wrap="square" rtlCol="0">
            <a:spAutoFit/>
          </a:bodyPr>
          <a:lstStyle/>
          <a:p>
            <a:pPr eaLnBrk="1" fontAlgn="auto" hangingPunct="1">
              <a:spcBef>
                <a:spcPts val="0"/>
              </a:spcBef>
              <a:spcAft>
                <a:spcPts val="0"/>
              </a:spcAft>
            </a:pPr>
            <a:r>
              <a:rPr lang="en-US" sz="1350" i="1" dirty="0">
                <a:solidFill>
                  <a:prstClr val="white"/>
                </a:solidFill>
                <a:latin typeface="Calibri"/>
              </a:rPr>
              <a:t>The AHA and Kaiser Permanente have a unique opportunity to co-create a </a:t>
            </a:r>
            <a:r>
              <a:rPr lang="en-US" sz="1350" i="1" dirty="0">
                <a:solidFill>
                  <a:prstClr val="black"/>
                </a:solidFill>
                <a:latin typeface="Calibri"/>
              </a:rPr>
              <a:t>scalable, groundbreaking model </a:t>
            </a:r>
            <a:r>
              <a:rPr lang="en-US" sz="1350" i="1" dirty="0">
                <a:solidFill>
                  <a:prstClr val="white"/>
                </a:solidFill>
                <a:latin typeface="Calibri"/>
              </a:rPr>
              <a:t>which establishes and maximizes clinical care and community stakeholder assets, competencies, and partnerships.</a:t>
            </a:r>
          </a:p>
        </p:txBody>
      </p:sp>
      <p:sp>
        <p:nvSpPr>
          <p:cNvPr id="76" name="TextBox 75"/>
          <p:cNvSpPr txBox="1"/>
          <p:nvPr/>
        </p:nvSpPr>
        <p:spPr>
          <a:xfrm>
            <a:off x="6415076" y="4055209"/>
            <a:ext cx="643259" cy="300082"/>
          </a:xfrm>
          <a:prstGeom prst="rect">
            <a:avLst/>
          </a:prstGeom>
          <a:noFill/>
        </p:spPr>
        <p:txBody>
          <a:bodyPr wrap="none" rtlCol="0">
            <a:spAutoFit/>
          </a:bodyPr>
          <a:lstStyle/>
          <a:p>
            <a:pPr eaLnBrk="1" fontAlgn="auto" hangingPunct="1">
              <a:spcBef>
                <a:spcPts val="0"/>
              </a:spcBef>
              <a:spcAft>
                <a:spcPts val="0"/>
              </a:spcAft>
            </a:pPr>
            <a:r>
              <a:rPr lang="en-US" sz="1350" dirty="0">
                <a:solidFill>
                  <a:prstClr val="black"/>
                </a:solidFill>
                <a:latin typeface="Calibri"/>
              </a:rPr>
              <a:t>YEARS</a:t>
            </a:r>
          </a:p>
        </p:txBody>
      </p:sp>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l="65531"/>
          <a:stretch/>
        </p:blipFill>
        <p:spPr>
          <a:xfrm>
            <a:off x="183981" y="3528293"/>
            <a:ext cx="663339" cy="754380"/>
          </a:xfrm>
          <a:prstGeom prst="rect">
            <a:avLst/>
          </a:prstGeom>
        </p:spPr>
      </p:pic>
      <p:pic>
        <p:nvPicPr>
          <p:cNvPr id="1026" name="Picture 2" descr="The Guideline Advantage"/>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2293" y="3504774"/>
            <a:ext cx="1071563" cy="4643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3"/>
          <a:stretch>
            <a:fillRect/>
          </a:stretch>
        </p:blipFill>
        <p:spPr>
          <a:xfrm>
            <a:off x="2206107" y="4161749"/>
            <a:ext cx="685800" cy="685800"/>
          </a:xfrm>
          <a:prstGeom prst="rect">
            <a:avLst/>
          </a:prstGeom>
        </p:spPr>
      </p:pic>
      <p:pic>
        <p:nvPicPr>
          <p:cNvPr id="1030" name="Picture 6" descr="http://static.smallworldlabs.com/empowered/content/images/header-content/1c58de5e120adb21d472a5a53e47cff7-original-new-logo-08012014.jpg"/>
          <p:cNvPicPr>
            <a:picLocks noChangeAspect="1" noChangeArrowheads="1"/>
          </p:cNvPicPr>
          <p:nvPr/>
        </p:nvPicPr>
        <p:blipFill rotWithShape="1">
          <a:blip r:embed="rId14">
            <a:grayscl/>
            <a:extLst>
              <a:ext uri="{28A0092B-C50C-407E-A947-70E740481C1C}">
                <a14:useLocalDpi xmlns:a14="http://schemas.microsoft.com/office/drawing/2010/main" val="0"/>
              </a:ext>
            </a:extLst>
          </a:blip>
          <a:srcRect l="46063"/>
          <a:stretch/>
        </p:blipFill>
        <p:spPr bwMode="auto">
          <a:xfrm>
            <a:off x="626142" y="4363506"/>
            <a:ext cx="1247279" cy="59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8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3"/>
          <p:cNvSpPr>
            <a:spLocks noGrp="1"/>
          </p:cNvSpPr>
          <p:nvPr>
            <p:ph type="title"/>
          </p:nvPr>
        </p:nvSpPr>
        <p:spPr bwMode="auto">
          <a:xfrm>
            <a:off x="0" y="382136"/>
            <a:ext cx="9144000" cy="10355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400" dirty="0">
                <a:solidFill>
                  <a:srgbClr val="FF0000"/>
                </a:solidFill>
                <a:latin typeface="Century Gothic" charset="0"/>
              </a:rPr>
              <a:t/>
            </a:r>
            <a:br>
              <a:rPr lang="en-US" sz="2400" dirty="0">
                <a:solidFill>
                  <a:srgbClr val="FF0000"/>
                </a:solidFill>
                <a:latin typeface="Century Gothic" charset="0"/>
              </a:rPr>
            </a:br>
            <a:r>
              <a:rPr lang="en-US" sz="2400" b="0" dirty="0">
                <a:solidFill>
                  <a:srgbClr val="FF0000"/>
                </a:solidFill>
                <a:latin typeface="Century Gothic" charset="0"/>
              </a:rPr>
              <a:t/>
            </a:r>
            <a:br>
              <a:rPr lang="en-US" sz="2400" b="0" dirty="0">
                <a:solidFill>
                  <a:srgbClr val="FF0000"/>
                </a:solidFill>
                <a:latin typeface="Century Gothic" charset="0"/>
              </a:rPr>
            </a:br>
            <a:r>
              <a:rPr lang="en-US" sz="3600" b="0" dirty="0">
                <a:solidFill>
                  <a:srgbClr val="FF0000"/>
                </a:solidFill>
                <a:latin typeface="Century Gothic" charset="0"/>
              </a:rPr>
              <a:t>The Role of Health </a:t>
            </a:r>
            <a:r>
              <a:rPr lang="en-US" sz="3600" b="0" dirty="0" smtClean="0">
                <a:solidFill>
                  <a:srgbClr val="FF0000"/>
                </a:solidFill>
                <a:latin typeface="Century Gothic" charset="0"/>
              </a:rPr>
              <a:t>Care </a:t>
            </a:r>
            <a:r>
              <a:rPr lang="en-US" sz="3600" b="0" dirty="0">
                <a:solidFill>
                  <a:srgbClr val="FF0000"/>
                </a:solidFill>
                <a:latin typeface="Century Gothic" charset="0"/>
              </a:rPr>
              <a:t/>
            </a:r>
            <a:br>
              <a:rPr lang="en-US" sz="3600" b="0" dirty="0">
                <a:solidFill>
                  <a:srgbClr val="FF0000"/>
                </a:solidFill>
                <a:latin typeface="Century Gothic" charset="0"/>
              </a:rPr>
            </a:br>
            <a:r>
              <a:rPr lang="en-US" sz="3600" b="0" dirty="0">
                <a:solidFill>
                  <a:srgbClr val="FF0000"/>
                </a:solidFill>
                <a:latin typeface="Century Gothic" charset="0"/>
              </a:rPr>
              <a:t>in Population Health</a:t>
            </a:r>
          </a:p>
        </p:txBody>
      </p:sp>
      <p:sp>
        <p:nvSpPr>
          <p:cNvPr id="99331" name="Content Placeholder 1"/>
          <p:cNvSpPr>
            <a:spLocks noGrp="1"/>
          </p:cNvSpPr>
          <p:nvPr>
            <p:ph idx="1"/>
          </p:nvPr>
        </p:nvSpPr>
        <p:spPr>
          <a:xfrm>
            <a:off x="457200" y="1801505"/>
            <a:ext cx="8229600" cy="4324665"/>
          </a:xfrm>
          <a:extLst/>
        </p:spPr>
        <p:txBody>
          <a:bodyPr lIns="91440" tIns="45720" rIns="91440" bIns="45720"/>
          <a:lstStyle/>
          <a:p>
            <a:pPr marL="0" indent="0">
              <a:buFont typeface="Arial" charset="0"/>
              <a:buNone/>
              <a:defRPr/>
            </a:pPr>
            <a:endParaRPr lang="en-US" sz="2400" dirty="0" smtClean="0">
              <a:latin typeface="Century Gothic" charset="0"/>
            </a:endParaRPr>
          </a:p>
          <a:p>
            <a:pPr marL="0" indent="0">
              <a:buFont typeface="Arial" charset="0"/>
              <a:buNone/>
              <a:defRPr/>
            </a:pPr>
            <a:r>
              <a:rPr lang="en-US" sz="2400" dirty="0" smtClean="0">
                <a:latin typeface="+mj-lt"/>
              </a:rPr>
              <a:t>Barriers that must be overcome for health system-based efforts to contribute to optimized population health</a:t>
            </a:r>
          </a:p>
          <a:p>
            <a:pPr marL="0" indent="0">
              <a:buFont typeface="Arial" charset="0"/>
              <a:buNone/>
              <a:defRPr/>
            </a:pPr>
            <a:endParaRPr lang="en-US" altLang="ja-JP" sz="1200" dirty="0">
              <a:latin typeface="+mj-lt"/>
            </a:endParaRPr>
          </a:p>
          <a:p>
            <a:pPr marL="457200" indent="-457200">
              <a:buFont typeface="+mj-lt"/>
              <a:buAutoNum type="arabicPeriod"/>
              <a:defRPr/>
            </a:pPr>
            <a:r>
              <a:rPr lang="en-US" sz="2000" dirty="0" smtClean="0">
                <a:latin typeface="+mj-lt"/>
              </a:rPr>
              <a:t>Misaligned stakeholder interests and population health investments</a:t>
            </a:r>
          </a:p>
          <a:p>
            <a:pPr marL="457200" indent="-457200">
              <a:buFont typeface="+mj-lt"/>
              <a:buAutoNum type="arabicPeriod"/>
              <a:defRPr/>
            </a:pPr>
            <a:r>
              <a:rPr lang="en-US" sz="2000" dirty="0" smtClean="0">
                <a:latin typeface="+mj-lt"/>
              </a:rPr>
              <a:t>Inadequate information transfer</a:t>
            </a:r>
          </a:p>
          <a:p>
            <a:pPr marL="457200" indent="-457200">
              <a:buFont typeface="+mj-lt"/>
              <a:buAutoNum type="arabicPeriod"/>
              <a:defRPr/>
            </a:pPr>
            <a:r>
              <a:rPr lang="en-US" sz="2000" dirty="0" smtClean="0">
                <a:latin typeface="+mj-lt"/>
              </a:rPr>
              <a:t>Inadequate service integration between health care and other sectors</a:t>
            </a:r>
          </a:p>
          <a:p>
            <a:pPr marL="457200" indent="-457200">
              <a:buFont typeface="+mj-lt"/>
              <a:buAutoNum type="arabicPeriod"/>
              <a:defRPr/>
            </a:pPr>
            <a:r>
              <a:rPr lang="en-US" sz="2000" dirty="0" smtClean="0">
                <a:latin typeface="+mj-lt"/>
              </a:rPr>
              <a:t>Designing and functioning </a:t>
            </a:r>
            <a:r>
              <a:rPr lang="en-US" sz="2000" dirty="0">
                <a:latin typeface="+mj-lt"/>
              </a:rPr>
              <a:t>within a sustainable </a:t>
            </a:r>
            <a:r>
              <a:rPr lang="en-US" sz="2000" dirty="0" smtClean="0">
                <a:latin typeface="+mj-lt"/>
              </a:rPr>
              <a:t>budget</a:t>
            </a:r>
          </a:p>
          <a:p>
            <a:pPr marL="457200" indent="-457200">
              <a:buFont typeface="+mj-lt"/>
              <a:buAutoNum type="arabicPeriod"/>
              <a:defRPr/>
            </a:pPr>
            <a:r>
              <a:rPr lang="en-US" sz="2000" dirty="0" smtClean="0">
                <a:latin typeface="+mj-lt"/>
              </a:rPr>
              <a:t>Difficulties addressing health disparities</a:t>
            </a:r>
          </a:p>
          <a:p>
            <a:pPr>
              <a:defRPr/>
            </a:pPr>
            <a:endParaRPr lang="en-US" sz="2000" dirty="0">
              <a:latin typeface="Century Gothic" charset="0"/>
            </a:endParaRPr>
          </a:p>
        </p:txBody>
      </p:sp>
      <p:sp>
        <p:nvSpPr>
          <p:cNvPr id="246830" name="Text Box 46"/>
          <p:cNvSpPr txBox="1">
            <a:spLocks noChangeArrowheads="1"/>
          </p:cNvSpPr>
          <p:nvPr/>
        </p:nvSpPr>
        <p:spPr bwMode="auto">
          <a:xfrm>
            <a:off x="317520" y="6269043"/>
            <a:ext cx="394538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defRPr/>
            </a:pPr>
            <a:r>
              <a:rPr lang="en-US" sz="1200" dirty="0">
                <a:solidFill>
                  <a:prstClr val="black"/>
                </a:solidFill>
                <a:latin typeface="Century Gothic" panose="020B0502020202020204" pitchFamily="34" charset="0"/>
                <a:ea typeface="ＭＳ Ｐゴシック" charset="-128"/>
                <a:cs typeface="ＭＳ Ｐゴシック" charset="0"/>
              </a:rPr>
              <a:t>Eggleston &amp;</a:t>
            </a:r>
            <a:r>
              <a:rPr lang="en-US" sz="1200" dirty="0" smtClean="0">
                <a:solidFill>
                  <a:prstClr val="black"/>
                </a:solidFill>
                <a:latin typeface="Century Gothic" panose="020B0502020202020204" pitchFamily="34" charset="0"/>
                <a:ea typeface="ＭＳ Ｐゴシック" charset="-128"/>
                <a:cs typeface="ＭＳ Ｐゴシック" charset="0"/>
              </a:rPr>
              <a:t> Finkelstein. JAMA 2014;311(8); 2/26/14</a:t>
            </a:r>
            <a:endParaRPr lang="en-US" sz="1200" dirty="0">
              <a:solidFill>
                <a:prstClr val="black"/>
              </a:solidFill>
              <a:latin typeface="Century Gothic" panose="020B0502020202020204" pitchFamily="34" charset="0"/>
              <a:ea typeface="ＭＳ Ｐゴシック" charset="-128"/>
              <a:cs typeface="ＭＳ Ｐゴシック" charset="0"/>
            </a:endParaRPr>
          </a:p>
        </p:txBody>
      </p:sp>
    </p:spTree>
    <p:extLst>
      <p:ext uri="{BB962C8B-B14F-4D97-AF65-F5344CB8AC3E}">
        <p14:creationId xmlns:p14="http://schemas.microsoft.com/office/powerpoint/2010/main" val="728640459"/>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bwMode="auto">
          <a:xfrm>
            <a:off x="0" y="450376"/>
            <a:ext cx="9144000" cy="1021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400" b="0" dirty="0">
                <a:solidFill>
                  <a:srgbClr val="FF0000"/>
                </a:solidFill>
                <a:latin typeface="Century Gothic" charset="0"/>
              </a:rPr>
              <a:t/>
            </a:r>
            <a:br>
              <a:rPr lang="en-US" sz="2400" b="0" dirty="0">
                <a:solidFill>
                  <a:srgbClr val="FF0000"/>
                </a:solidFill>
                <a:latin typeface="Century Gothic" charset="0"/>
              </a:rPr>
            </a:br>
            <a:r>
              <a:rPr lang="en-US" sz="2400" b="0" dirty="0">
                <a:solidFill>
                  <a:srgbClr val="FF0000"/>
                </a:solidFill>
                <a:latin typeface="Century Gothic" charset="0"/>
              </a:rPr>
              <a:t/>
            </a:r>
            <a:br>
              <a:rPr lang="en-US" sz="2400" b="0" dirty="0">
                <a:solidFill>
                  <a:srgbClr val="FF0000"/>
                </a:solidFill>
                <a:latin typeface="Century Gothic" charset="0"/>
              </a:rPr>
            </a:br>
            <a:r>
              <a:rPr lang="en-US" sz="3200" b="0" dirty="0">
                <a:solidFill>
                  <a:srgbClr val="FF0000"/>
                </a:solidFill>
                <a:latin typeface="Century Gothic" charset="0"/>
              </a:rPr>
              <a:t>Challenges Associated with Establishing and Maintaining Population Health Initiatives</a:t>
            </a:r>
            <a:endParaRPr lang="en-US" sz="2800" b="0" dirty="0">
              <a:solidFill>
                <a:srgbClr val="FF0000"/>
              </a:solidFill>
              <a:latin typeface="Century Gothic" charset="0"/>
            </a:endParaRPr>
          </a:p>
        </p:txBody>
      </p:sp>
      <p:sp>
        <p:nvSpPr>
          <p:cNvPr id="70658" name="Content Placeholder 1"/>
          <p:cNvSpPr>
            <a:spLocks noGrp="1"/>
          </p:cNvSpPr>
          <p:nvPr>
            <p:ph idx="1"/>
          </p:nvPr>
        </p:nvSpPr>
        <p:spPr bwMode="auto">
          <a:xfrm>
            <a:off x="381000" y="1752604"/>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latin typeface="Calibri" charset="0"/>
            </a:endParaRPr>
          </a:p>
          <a:p>
            <a:r>
              <a:rPr lang="en-US" sz="2000" dirty="0">
                <a:latin typeface="+mj-lt"/>
              </a:rPr>
              <a:t>Public health benefits are dispersed and delayed, and success is when </a:t>
            </a:r>
            <a:r>
              <a:rPr lang="ja-JP" altLang="en-US" sz="2000" dirty="0">
                <a:latin typeface="+mj-lt"/>
              </a:rPr>
              <a:t>“</a:t>
            </a:r>
            <a:r>
              <a:rPr lang="en-US" altLang="ja-JP" sz="2000" dirty="0">
                <a:latin typeface="+mj-lt"/>
              </a:rPr>
              <a:t>nothing happens</a:t>
            </a:r>
            <a:r>
              <a:rPr lang="ja-JP" altLang="en-US" sz="2000" dirty="0">
                <a:latin typeface="+mj-lt"/>
              </a:rPr>
              <a:t>”</a:t>
            </a:r>
            <a:endParaRPr lang="en-US" altLang="ja-JP" sz="2000" dirty="0">
              <a:latin typeface="+mj-lt"/>
            </a:endParaRPr>
          </a:p>
          <a:p>
            <a:r>
              <a:rPr lang="en-US" sz="2000" dirty="0">
                <a:latin typeface="+mj-lt"/>
              </a:rPr>
              <a:t>Public health practitioners are not celebrities – not since C Everett </a:t>
            </a:r>
            <a:r>
              <a:rPr lang="en-US" sz="2000" dirty="0" smtClean="0">
                <a:latin typeface="+mj-lt"/>
              </a:rPr>
              <a:t>Koop  </a:t>
            </a:r>
            <a:endParaRPr lang="en-US" sz="2000" dirty="0">
              <a:latin typeface="+mj-lt"/>
            </a:endParaRPr>
          </a:p>
          <a:p>
            <a:r>
              <a:rPr lang="en-US" sz="2000" dirty="0">
                <a:latin typeface="+mj-lt"/>
              </a:rPr>
              <a:t>Public health programs are taken for granted (think indoor plumbing, water quality, food safety)</a:t>
            </a:r>
          </a:p>
          <a:p>
            <a:r>
              <a:rPr lang="en-US" sz="2000" dirty="0">
                <a:latin typeface="+mj-lt"/>
              </a:rPr>
              <a:t>Approaches that may involve regulation or fees or taxes can generate fierce opposition</a:t>
            </a:r>
          </a:p>
          <a:p>
            <a:r>
              <a:rPr lang="en-US" sz="2000" dirty="0">
                <a:latin typeface="+mj-lt"/>
              </a:rPr>
              <a:t>Public health sometimes clashes with moral values (think HPV, needle exchange, family planning)</a:t>
            </a:r>
          </a:p>
          <a:p>
            <a:r>
              <a:rPr lang="en-US" sz="2000" dirty="0">
                <a:latin typeface="+mj-lt"/>
              </a:rPr>
              <a:t>Population health improvement requires actions and resources outside of public health [and medical care</a:t>
            </a:r>
            <a:r>
              <a:rPr lang="en-US" sz="2000" dirty="0" smtClean="0">
                <a:latin typeface="+mj-lt"/>
              </a:rPr>
              <a:t>]</a:t>
            </a:r>
            <a:endParaRPr lang="en-US" sz="2000" dirty="0">
              <a:latin typeface="+mj-lt"/>
            </a:endParaRPr>
          </a:p>
        </p:txBody>
      </p:sp>
      <p:sp>
        <p:nvSpPr>
          <p:cNvPr id="246830" name="Text Box 46"/>
          <p:cNvSpPr txBox="1">
            <a:spLocks noChangeArrowheads="1"/>
          </p:cNvSpPr>
          <p:nvPr/>
        </p:nvSpPr>
        <p:spPr bwMode="auto">
          <a:xfrm>
            <a:off x="317523" y="6269083"/>
            <a:ext cx="677931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defRPr/>
            </a:pPr>
            <a:r>
              <a:rPr lang="en-US" sz="1200" dirty="0">
                <a:solidFill>
                  <a:prstClr val="black"/>
                </a:solidFill>
                <a:latin typeface="Calibri"/>
                <a:ea typeface="ＭＳ Ｐゴシック" charset="-128"/>
                <a:cs typeface="ＭＳ Ｐゴシック" charset="0"/>
              </a:rPr>
              <a:t>Mayes and Oliver, </a:t>
            </a:r>
            <a:r>
              <a:rPr lang="en-US" sz="1200" i="1" dirty="0">
                <a:solidFill>
                  <a:prstClr val="black"/>
                </a:solidFill>
                <a:latin typeface="Arial" panose="020B0604020202020204" pitchFamily="34" charset="0"/>
                <a:ea typeface="ＭＳ Ｐゴシック" pitchFamily="34" charset="-128"/>
                <a:cs typeface="ＭＳ Ｐゴシック" charset="0"/>
              </a:rPr>
              <a:t>Journal of Health Politics, </a:t>
            </a:r>
            <a:r>
              <a:rPr lang="en-US" sz="1200" i="1" dirty="0" smtClean="0">
                <a:solidFill>
                  <a:prstClr val="black"/>
                </a:solidFill>
                <a:latin typeface="Arial" panose="020B0604020202020204" pitchFamily="34" charset="0"/>
                <a:ea typeface="ＭＳ Ｐゴシック" pitchFamily="34" charset="-128"/>
                <a:cs typeface="ＭＳ Ｐゴシック" charset="0"/>
              </a:rPr>
              <a:t>Policy </a:t>
            </a:r>
            <a:r>
              <a:rPr lang="en-US" sz="1200" i="1" dirty="0">
                <a:solidFill>
                  <a:prstClr val="black"/>
                </a:solidFill>
                <a:latin typeface="Arial" panose="020B0604020202020204" pitchFamily="34" charset="0"/>
                <a:ea typeface="ＭＳ Ｐゴシック" pitchFamily="34" charset="-128"/>
                <a:cs typeface="ＭＳ Ｐゴシック" charset="0"/>
              </a:rPr>
              <a:t>and Law</a:t>
            </a:r>
            <a:r>
              <a:rPr lang="en-US" sz="1200" dirty="0">
                <a:solidFill>
                  <a:prstClr val="black"/>
                </a:solidFill>
                <a:latin typeface="Arial" panose="020B0604020202020204" pitchFamily="34" charset="0"/>
                <a:ea typeface="ＭＳ Ｐゴシック" pitchFamily="34" charset="-128"/>
                <a:cs typeface="ＭＳ Ｐゴシック" charset="0"/>
              </a:rPr>
              <a:t>, Vol. 37, No. 2, April 2012</a:t>
            </a:r>
            <a:endParaRPr lang="en-US" sz="1200" dirty="0">
              <a:solidFill>
                <a:prstClr val="black"/>
              </a:solidFill>
              <a:latin typeface="Calibri"/>
              <a:ea typeface="ＭＳ Ｐゴシック" charset="-128"/>
              <a:cs typeface="ＭＳ Ｐゴシック" charset="0"/>
            </a:endParaRPr>
          </a:p>
        </p:txBody>
      </p:sp>
    </p:spTree>
    <p:extLst>
      <p:ext uri="{BB962C8B-B14F-4D97-AF65-F5344CB8AC3E}">
        <p14:creationId xmlns:p14="http://schemas.microsoft.com/office/powerpoint/2010/main" val="303901521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3"/>
          <p:cNvSpPr>
            <a:spLocks noGrp="1"/>
          </p:cNvSpPr>
          <p:nvPr>
            <p:ph type="title"/>
          </p:nvPr>
        </p:nvSpPr>
        <p:spPr>
          <a:xfrm>
            <a:off x="0" y="313900"/>
            <a:ext cx="9144000" cy="1103738"/>
          </a:xfrm>
          <a:extLst/>
        </p:spPr>
        <p:txBody>
          <a:bodyPr lIns="91440" tIns="45720" rIns="91440" bIns="45720" anchor="t"/>
          <a:lstStyle/>
          <a:p>
            <a:pPr algn="ctr">
              <a:defRPr/>
            </a:pPr>
            <a:r>
              <a:rPr lang="en-US" sz="2400" dirty="0">
                <a:solidFill>
                  <a:srgbClr val="FF0000"/>
                </a:solidFill>
                <a:latin typeface="Century Gothic" charset="0"/>
              </a:rPr>
              <a:t/>
            </a:r>
            <a:br>
              <a:rPr lang="en-US" sz="2400" dirty="0">
                <a:solidFill>
                  <a:srgbClr val="FF0000"/>
                </a:solidFill>
                <a:latin typeface="Century Gothic" charset="0"/>
              </a:rPr>
            </a:br>
            <a:r>
              <a:rPr lang="en-US" sz="3200" b="0" dirty="0">
                <a:solidFill>
                  <a:srgbClr val="FF0000"/>
                </a:solidFill>
                <a:latin typeface="Century Gothic" charset="0"/>
              </a:rPr>
              <a:t/>
            </a:r>
            <a:br>
              <a:rPr lang="en-US" sz="3200" b="0" dirty="0">
                <a:solidFill>
                  <a:srgbClr val="FF0000"/>
                </a:solidFill>
                <a:latin typeface="Century Gothic" charset="0"/>
              </a:rPr>
            </a:br>
            <a:r>
              <a:rPr lang="en-US" sz="3200" b="0" dirty="0">
                <a:solidFill>
                  <a:srgbClr val="FF0000"/>
                </a:solidFill>
                <a:latin typeface="Century Gothic" charset="0"/>
              </a:rPr>
              <a:t>Accountable Care as a Strategy for Achieving Population Health Goals</a:t>
            </a:r>
            <a:r>
              <a:rPr lang="en-US" sz="3200" b="0" dirty="0">
                <a:solidFill>
                  <a:srgbClr val="FF0000"/>
                </a:solidFill>
                <a:effectLst>
                  <a:outerShdw blurRad="38100" dist="38100" dir="2700000" algn="tl">
                    <a:srgbClr val="DDDDDD"/>
                  </a:outerShdw>
                </a:effectLst>
                <a:latin typeface="Century Gothic" charset="0"/>
              </a:rPr>
              <a:t/>
            </a:r>
            <a:br>
              <a:rPr lang="en-US" sz="3200" b="0" dirty="0">
                <a:solidFill>
                  <a:srgbClr val="FF0000"/>
                </a:solidFill>
                <a:effectLst>
                  <a:outerShdw blurRad="38100" dist="38100" dir="2700000" algn="tl">
                    <a:srgbClr val="DDDDDD"/>
                  </a:outerShdw>
                </a:effectLst>
                <a:latin typeface="Century Gothic" charset="0"/>
              </a:rPr>
            </a:br>
            <a:endParaRPr lang="en-US" sz="3200" b="0" dirty="0">
              <a:solidFill>
                <a:srgbClr val="FF0000"/>
              </a:solidFill>
              <a:latin typeface="Century Gothic" charset="0"/>
            </a:endParaRPr>
          </a:p>
        </p:txBody>
      </p:sp>
      <p:sp>
        <p:nvSpPr>
          <p:cNvPr id="99331" name="Content Placeholder 1"/>
          <p:cNvSpPr>
            <a:spLocks noGrp="1"/>
          </p:cNvSpPr>
          <p:nvPr>
            <p:ph idx="1"/>
          </p:nvPr>
        </p:nvSpPr>
        <p:spPr>
          <a:xfrm>
            <a:off x="457200" y="1815156"/>
            <a:ext cx="8229600" cy="4311017"/>
          </a:xfrm>
          <a:extLst/>
        </p:spPr>
        <p:txBody>
          <a:bodyPr lIns="91440" tIns="45720" rIns="91440" bIns="45720"/>
          <a:lstStyle/>
          <a:p>
            <a:pPr marL="0" indent="0">
              <a:buFont typeface="Arial" charset="0"/>
              <a:buNone/>
              <a:defRPr/>
            </a:pPr>
            <a:endParaRPr lang="en-US" sz="2400" dirty="0" smtClean="0">
              <a:latin typeface="Century Gothic" charset="0"/>
            </a:endParaRPr>
          </a:p>
          <a:p>
            <a:pPr marL="0" indent="0">
              <a:buFont typeface="Arial" charset="0"/>
              <a:buNone/>
              <a:defRPr/>
            </a:pPr>
            <a:r>
              <a:rPr lang="en-US" sz="2200" b="1" dirty="0" smtClean="0">
                <a:latin typeface="+mj-lt"/>
              </a:rPr>
              <a:t>To meet the responsibility to improve health outcomes for those under their care and society at large, health systems will need to:</a:t>
            </a:r>
          </a:p>
          <a:p>
            <a:pPr marL="0" indent="0">
              <a:buFont typeface="Arial" charset="0"/>
              <a:buNone/>
              <a:defRPr/>
            </a:pPr>
            <a:endParaRPr lang="en-US" altLang="ja-JP" sz="1200" dirty="0">
              <a:latin typeface="+mj-lt"/>
            </a:endParaRPr>
          </a:p>
          <a:p>
            <a:pPr marL="457200" indent="-457200">
              <a:buFont typeface="+mj-lt"/>
              <a:buAutoNum type="arabicPeriod"/>
              <a:defRPr/>
            </a:pPr>
            <a:r>
              <a:rPr lang="en-US" sz="2200" dirty="0" smtClean="0">
                <a:latin typeface="+mj-lt"/>
              </a:rPr>
              <a:t>Take responsibility for the health of their patient populations [and their communities]</a:t>
            </a:r>
          </a:p>
          <a:p>
            <a:pPr marL="457200" indent="-457200">
              <a:buFont typeface="+mj-lt"/>
              <a:buAutoNum type="arabicPeriod"/>
              <a:defRPr/>
            </a:pPr>
            <a:r>
              <a:rPr lang="en-US" sz="2200" dirty="0" smtClean="0">
                <a:latin typeface="+mj-lt"/>
              </a:rPr>
              <a:t>Create and expand partnerships with other entities with the potential to influence health</a:t>
            </a:r>
          </a:p>
          <a:p>
            <a:pPr marL="457200" indent="-457200">
              <a:buFont typeface="+mj-lt"/>
              <a:buAutoNum type="arabicPeriod"/>
              <a:defRPr/>
            </a:pPr>
            <a:r>
              <a:rPr lang="en-US" sz="2200" dirty="0" smtClean="0">
                <a:latin typeface="+mj-lt"/>
              </a:rPr>
              <a:t>Respond to social demands for equity and value</a:t>
            </a:r>
          </a:p>
          <a:p>
            <a:pPr>
              <a:defRPr/>
            </a:pPr>
            <a:endParaRPr lang="en-US" sz="2000" dirty="0">
              <a:latin typeface="Century Gothic" charset="0"/>
            </a:endParaRPr>
          </a:p>
        </p:txBody>
      </p:sp>
      <p:sp>
        <p:nvSpPr>
          <p:cNvPr id="5" name="Text Box 46"/>
          <p:cNvSpPr txBox="1">
            <a:spLocks noChangeArrowheads="1"/>
          </p:cNvSpPr>
          <p:nvPr/>
        </p:nvSpPr>
        <p:spPr bwMode="auto">
          <a:xfrm>
            <a:off x="317520" y="6269043"/>
            <a:ext cx="394538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defRPr/>
            </a:pPr>
            <a:r>
              <a:rPr lang="en-US" sz="1200" dirty="0">
                <a:solidFill>
                  <a:prstClr val="black"/>
                </a:solidFill>
                <a:latin typeface="Century Gothic" panose="020B0502020202020204" pitchFamily="34" charset="0"/>
                <a:ea typeface="ＭＳ Ｐゴシック" charset="-128"/>
                <a:cs typeface="ＭＳ Ｐゴシック" charset="0"/>
              </a:rPr>
              <a:t>Eggleston &amp;</a:t>
            </a:r>
            <a:r>
              <a:rPr lang="en-US" sz="1200" dirty="0" smtClean="0">
                <a:solidFill>
                  <a:prstClr val="black"/>
                </a:solidFill>
                <a:latin typeface="Century Gothic" panose="020B0502020202020204" pitchFamily="34" charset="0"/>
                <a:ea typeface="ＭＳ Ｐゴシック" charset="-128"/>
                <a:cs typeface="ＭＳ Ｐゴシック" charset="0"/>
              </a:rPr>
              <a:t> Finkelstein. JAMA 2014;311(8); 2/26/14</a:t>
            </a:r>
            <a:endParaRPr lang="en-US" sz="1200" dirty="0">
              <a:solidFill>
                <a:prstClr val="black"/>
              </a:solidFill>
              <a:latin typeface="Century Gothic" panose="020B0502020202020204" pitchFamily="34" charset="0"/>
              <a:ea typeface="ＭＳ Ｐゴシック" charset="-128"/>
              <a:cs typeface="ＭＳ Ｐゴシック" charset="0"/>
            </a:endParaRPr>
          </a:p>
        </p:txBody>
      </p:sp>
    </p:spTree>
    <p:extLst>
      <p:ext uri="{BB962C8B-B14F-4D97-AF65-F5344CB8AC3E}">
        <p14:creationId xmlns:p14="http://schemas.microsoft.com/office/powerpoint/2010/main" val="1398151275"/>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bwMode="auto">
          <a:xfrm>
            <a:off x="0" y="382140"/>
            <a:ext cx="9144000" cy="938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2800" b="1" dirty="0">
                <a:solidFill>
                  <a:srgbClr val="FF0000"/>
                </a:solidFill>
                <a:latin typeface="Century Gothic" charset="0"/>
                <a:cs typeface="Calibri" charset="0"/>
              </a:rPr>
              <a:t/>
            </a:r>
            <a:br>
              <a:rPr lang="en-US" sz="2800" b="1" dirty="0">
                <a:solidFill>
                  <a:srgbClr val="FF0000"/>
                </a:solidFill>
                <a:latin typeface="Century Gothic" charset="0"/>
                <a:cs typeface="Calibri" charset="0"/>
              </a:rPr>
            </a:br>
            <a:r>
              <a:rPr lang="en-US" sz="2800" b="1" dirty="0">
                <a:solidFill>
                  <a:srgbClr val="FF0000"/>
                </a:solidFill>
                <a:latin typeface="Century Gothic" charset="0"/>
                <a:cs typeface="Calibri" charset="0"/>
              </a:rPr>
              <a:t/>
            </a:r>
            <a:br>
              <a:rPr lang="en-US" sz="2800" b="1" dirty="0">
                <a:solidFill>
                  <a:srgbClr val="FF0000"/>
                </a:solidFill>
                <a:latin typeface="Century Gothic" charset="0"/>
                <a:cs typeface="Calibri" charset="0"/>
              </a:rPr>
            </a:br>
            <a:r>
              <a:rPr lang="en-US" sz="3200" b="0" dirty="0">
                <a:solidFill>
                  <a:srgbClr val="FF0000"/>
                </a:solidFill>
                <a:latin typeface="Century Gothic" charset="0"/>
              </a:rPr>
              <a:t>Accountable Health Organizations (AHOs)</a:t>
            </a:r>
          </a:p>
        </p:txBody>
      </p:sp>
      <p:sp>
        <p:nvSpPr>
          <p:cNvPr id="76802" name="Content Placeholder 2"/>
          <p:cNvSpPr>
            <a:spLocks noGrp="1"/>
          </p:cNvSpPr>
          <p:nvPr>
            <p:ph idx="4294967295"/>
          </p:nvPr>
        </p:nvSpPr>
        <p:spPr bwMode="auto">
          <a:xfrm>
            <a:off x="218368" y="1828803"/>
            <a:ext cx="8661400" cy="4454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000" dirty="0">
              <a:latin typeface="Calibri" charset="0"/>
            </a:endParaRPr>
          </a:p>
          <a:p>
            <a:pPr eaLnBrk="1" hangingPunct="1"/>
            <a:r>
              <a:rPr lang="en-US" sz="2000" dirty="0">
                <a:latin typeface="Calibri" charset="0"/>
              </a:rPr>
              <a:t>Manages </a:t>
            </a:r>
            <a:r>
              <a:rPr lang="en-US" sz="2000" dirty="0" smtClean="0">
                <a:latin typeface="Calibri" charset="0"/>
              </a:rPr>
              <a:t>the health investment </a:t>
            </a:r>
            <a:r>
              <a:rPr lang="en-US" altLang="ja-JP" sz="2000" dirty="0" smtClean="0">
                <a:latin typeface="Calibri" charset="0"/>
              </a:rPr>
              <a:t>portfolio </a:t>
            </a:r>
            <a:r>
              <a:rPr lang="en-US" altLang="ja-JP" sz="2000" dirty="0">
                <a:latin typeface="Calibri" charset="0"/>
              </a:rPr>
              <a:t>for a </a:t>
            </a:r>
            <a:r>
              <a:rPr lang="en-US" altLang="ja-JP" sz="2000" dirty="0" smtClean="0">
                <a:latin typeface="Calibri" charset="0"/>
              </a:rPr>
              <a:t>community</a:t>
            </a:r>
          </a:p>
          <a:p>
            <a:pPr eaLnBrk="1" hangingPunct="1"/>
            <a:r>
              <a:rPr lang="en-US" altLang="ja-JP" sz="2000" dirty="0" smtClean="0">
                <a:latin typeface="Calibri" charset="0"/>
              </a:rPr>
              <a:t>“Health </a:t>
            </a:r>
            <a:r>
              <a:rPr lang="en-US" altLang="ja-JP" sz="2000" dirty="0">
                <a:latin typeface="Calibri" charset="0"/>
              </a:rPr>
              <a:t>in All </a:t>
            </a:r>
            <a:r>
              <a:rPr lang="en-US" altLang="ja-JP" sz="2000" dirty="0" smtClean="0">
                <a:latin typeface="Calibri" charset="0"/>
              </a:rPr>
              <a:t>Policies” </a:t>
            </a:r>
            <a:r>
              <a:rPr lang="en-US" altLang="ja-JP" sz="2000" dirty="0">
                <a:latin typeface="Calibri" charset="0"/>
              </a:rPr>
              <a:t>to produce health</a:t>
            </a:r>
          </a:p>
          <a:p>
            <a:pPr eaLnBrk="1" hangingPunct="1"/>
            <a:r>
              <a:rPr lang="en-US" sz="2000" dirty="0">
                <a:latin typeface="Calibri" charset="0"/>
              </a:rPr>
              <a:t>A</a:t>
            </a:r>
            <a:r>
              <a:rPr lang="en-US" sz="2000" dirty="0" smtClean="0">
                <a:latin typeface="Calibri" charset="0"/>
              </a:rPr>
              <a:t>ll </a:t>
            </a:r>
            <a:r>
              <a:rPr lang="en-US" sz="2000" dirty="0">
                <a:latin typeface="Calibri" charset="0"/>
              </a:rPr>
              <a:t>services - retail, government, other private (the business sector), social, health (including public health, medical, dental, mental health care) services associated with a defined population – that should be held </a:t>
            </a:r>
            <a:r>
              <a:rPr lang="en-US" sz="2000" b="1" dirty="0">
                <a:latin typeface="Calibri" charset="0"/>
              </a:rPr>
              <a:t>accountable</a:t>
            </a:r>
            <a:r>
              <a:rPr lang="en-US" sz="2000" dirty="0">
                <a:latin typeface="Calibri" charset="0"/>
              </a:rPr>
              <a:t> for the health status and outcomes for that population.</a:t>
            </a:r>
          </a:p>
          <a:p>
            <a:pPr eaLnBrk="1" hangingPunct="1"/>
            <a:r>
              <a:rPr lang="en-US" sz="2000" dirty="0" smtClean="0">
                <a:latin typeface="Calibri" charset="0"/>
              </a:rPr>
              <a:t>Attribution </a:t>
            </a:r>
            <a:r>
              <a:rPr lang="en-US" sz="2000" dirty="0">
                <a:latin typeface="Calibri" charset="0"/>
              </a:rPr>
              <a:t>methodologies for </a:t>
            </a:r>
            <a:r>
              <a:rPr lang="en-US" sz="2000" b="1" dirty="0">
                <a:latin typeface="Calibri" charset="0"/>
              </a:rPr>
              <a:t>accountability</a:t>
            </a:r>
            <a:r>
              <a:rPr lang="en-US" sz="2000" dirty="0">
                <a:latin typeface="Calibri" charset="0"/>
              </a:rPr>
              <a:t> (credit for contribution to health for allocation of resources and charges to fund and sustain the system).</a:t>
            </a:r>
          </a:p>
          <a:p>
            <a:pPr eaLnBrk="1" hangingPunct="1"/>
            <a:r>
              <a:rPr lang="en-US" sz="2000" dirty="0">
                <a:latin typeface="Calibri" charset="0"/>
              </a:rPr>
              <a:t>A system whose performance is measured by progress towards            achieving highest health status (= economic competitiveness)</a:t>
            </a:r>
          </a:p>
        </p:txBody>
      </p:sp>
    </p:spTree>
    <p:extLst>
      <p:ext uri="{BB962C8B-B14F-4D97-AF65-F5344CB8AC3E}">
        <p14:creationId xmlns:p14="http://schemas.microsoft.com/office/powerpoint/2010/main" val="374579641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p:nvPr>
        </p:nvSpPr>
        <p:spPr bwMode="auto">
          <a:xfrm>
            <a:off x="228600" y="228604"/>
            <a:ext cx="8915400" cy="53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b="0" dirty="0">
                <a:solidFill>
                  <a:srgbClr val="FF0000"/>
                </a:solidFill>
                <a:latin typeface="Century Gothic" charset="0"/>
                <a:cs typeface="Calibri" charset="0"/>
              </a:rPr>
              <a:t/>
            </a:r>
            <a:br>
              <a:rPr lang="en-US" sz="2800" b="0" dirty="0">
                <a:solidFill>
                  <a:srgbClr val="FF0000"/>
                </a:solidFill>
                <a:latin typeface="Century Gothic" charset="0"/>
                <a:cs typeface="Calibri" charset="0"/>
              </a:rPr>
            </a:br>
            <a:r>
              <a:rPr lang="en-US" b="0" dirty="0">
                <a:solidFill>
                  <a:srgbClr val="FF0000"/>
                </a:solidFill>
                <a:latin typeface="Century Gothic" charset="0"/>
              </a:rPr>
              <a:t>Accountable Health Communities (AHC)</a:t>
            </a:r>
            <a:endParaRPr lang="en-US" b="0" dirty="0">
              <a:solidFill>
                <a:srgbClr val="FF0000"/>
              </a:solidFill>
              <a:latin typeface="Century Gothic" charset="0"/>
              <a:cs typeface="Calibri" charset="0"/>
            </a:endParaRPr>
          </a:p>
        </p:txBody>
      </p:sp>
      <p:sp>
        <p:nvSpPr>
          <p:cNvPr id="106498" name="Content Placeholder 2"/>
          <p:cNvSpPr>
            <a:spLocks noGrp="1"/>
          </p:cNvSpPr>
          <p:nvPr>
            <p:ph type="subTitle" idx="1"/>
          </p:nvPr>
        </p:nvSpPr>
        <p:spPr bwMode="auto">
          <a:xfrm>
            <a:off x="228600" y="685800"/>
            <a:ext cx="86106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sz="2000" dirty="0">
              <a:latin typeface="Calibri" charset="0"/>
            </a:endParaRPr>
          </a:p>
          <a:p>
            <a:pPr algn="ctr"/>
            <a:endParaRPr lang="en-US" dirty="0"/>
          </a:p>
          <a:p>
            <a:pPr marL="285750" indent="-285750">
              <a:buFont typeface="Arial" panose="020B0604020202020204" pitchFamily="34" charset="0"/>
              <a:buChar char="•"/>
            </a:pPr>
            <a:r>
              <a:rPr lang="en-US" sz="1800" dirty="0" smtClean="0"/>
              <a:t>Announced January 5, 2016</a:t>
            </a:r>
          </a:p>
          <a:p>
            <a:pPr marL="285750" indent="-285750">
              <a:buFont typeface="Arial" panose="020B0604020202020204" pitchFamily="34" charset="0"/>
              <a:buChar char="•"/>
            </a:pPr>
            <a:r>
              <a:rPr lang="en-US" sz="1800" dirty="0" smtClean="0"/>
              <a:t>The </a:t>
            </a:r>
            <a:r>
              <a:rPr lang="en-US" sz="1800" dirty="0"/>
              <a:t>Accountable Health Communities (AHC) model addresses a critical gap between clinical care and community services in the current health care delivery system by testing whether systematically identifying and addressing the health-related social needs of beneficiaries’ impacts total health care costs, improves health, and quality of care. In taking this approach, the Accountable Health Communities model supports the Center for Medicare &amp; Medicaid Service’s (CMS) “better care, smarter spending, and healthier people” approach to improving health care delivery.</a:t>
            </a:r>
            <a:endParaRPr lang="en-US" sz="1800" dirty="0">
              <a:latin typeface="Calibri" charset="0"/>
            </a:endParaRPr>
          </a:p>
          <a:p>
            <a:pPr marL="285750" indent="-285750">
              <a:buFont typeface="Arial" panose="020B0604020202020204" pitchFamily="34" charset="0"/>
              <a:buChar char="•"/>
            </a:pPr>
            <a:r>
              <a:rPr lang="en-US" sz="1800" dirty="0">
                <a:latin typeface="Calibri" charset="0"/>
              </a:rPr>
              <a:t> </a:t>
            </a:r>
            <a:r>
              <a:rPr lang="en-US" sz="1800" dirty="0"/>
              <a:t>CMS will award a total of 44 cooperative agreements ranging from $1 million (per Track 1 site) to $4.5 million (per Track 3 site) to successful applicants </a:t>
            </a:r>
            <a:r>
              <a:rPr lang="en-US" sz="1800" dirty="0" smtClean="0"/>
              <a:t>.</a:t>
            </a:r>
          </a:p>
          <a:p>
            <a:pPr marL="285750" indent="-285750">
              <a:buFont typeface="Arial" panose="020B0604020202020204" pitchFamily="34" charset="0"/>
              <a:buChar char="•"/>
            </a:pPr>
            <a:r>
              <a:rPr lang="en-US" sz="1800" dirty="0" smtClean="0"/>
              <a:t>The </a:t>
            </a:r>
            <a:r>
              <a:rPr lang="en-US" sz="1800" dirty="0"/>
              <a:t>Model aims to identify and address beneficiaries’ health-related social needs in at least the following core areas:</a:t>
            </a:r>
          </a:p>
          <a:p>
            <a:pPr marL="742950" lvl="1" indent="-285750" algn="l">
              <a:buFont typeface="Arial" panose="020B0604020202020204" pitchFamily="34" charset="0"/>
              <a:buChar char="•"/>
            </a:pPr>
            <a:r>
              <a:rPr lang="en-US" sz="1600" b="1" dirty="0"/>
              <a:t>Housing instability and quality;</a:t>
            </a:r>
          </a:p>
          <a:p>
            <a:pPr marL="742950" lvl="1" indent="-285750" algn="l">
              <a:buFont typeface="Arial" panose="020B0604020202020204" pitchFamily="34" charset="0"/>
              <a:buChar char="•"/>
            </a:pPr>
            <a:r>
              <a:rPr lang="en-US" sz="1600" b="1" dirty="0"/>
              <a:t>Food insecurity;</a:t>
            </a:r>
          </a:p>
          <a:p>
            <a:pPr marL="742950" lvl="1" indent="-285750" algn="l">
              <a:buFont typeface="Arial" panose="020B0604020202020204" pitchFamily="34" charset="0"/>
              <a:buChar char="•"/>
            </a:pPr>
            <a:r>
              <a:rPr lang="en-US" sz="1600" b="1" dirty="0"/>
              <a:t>Utility needs;</a:t>
            </a:r>
          </a:p>
          <a:p>
            <a:pPr marL="742950" lvl="1" indent="-285750" algn="l">
              <a:buFont typeface="Arial" panose="020B0604020202020204" pitchFamily="34" charset="0"/>
              <a:buChar char="•"/>
            </a:pPr>
            <a:r>
              <a:rPr lang="en-US" sz="1600" b="1" dirty="0"/>
              <a:t>Interpersonal violence; and</a:t>
            </a:r>
          </a:p>
          <a:p>
            <a:pPr marL="742950" lvl="1" indent="-285750" algn="l">
              <a:buFont typeface="Arial" panose="020B0604020202020204" pitchFamily="34" charset="0"/>
              <a:buChar char="•"/>
            </a:pPr>
            <a:r>
              <a:rPr lang="en-US" sz="1600" b="1" dirty="0"/>
              <a:t>Transportation needs.</a:t>
            </a:r>
          </a:p>
          <a:p>
            <a:endParaRPr lang="en-US" sz="2000" dirty="0">
              <a:latin typeface="Calibri" charset="0"/>
            </a:endParaRPr>
          </a:p>
        </p:txBody>
      </p:sp>
      <p:sp>
        <p:nvSpPr>
          <p:cNvPr id="94212" name="TextBox 1"/>
          <p:cNvSpPr txBox="1">
            <a:spLocks noChangeArrowheads="1"/>
          </p:cNvSpPr>
          <p:nvPr/>
        </p:nvSpPr>
        <p:spPr bwMode="auto">
          <a:xfrm>
            <a:off x="849314" y="6372229"/>
            <a:ext cx="56108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100" dirty="0">
                <a:solidFill>
                  <a:schemeClr val="bg2"/>
                </a:solidFill>
                <a:hlinkClick r:id="rId2"/>
              </a:rPr>
              <a:t>http://</a:t>
            </a:r>
            <a:r>
              <a:rPr lang="en-US" sz="1100" dirty="0" smtClean="0">
                <a:solidFill>
                  <a:schemeClr val="bg2"/>
                </a:solidFill>
                <a:hlinkClick r:id="rId2"/>
              </a:rPr>
              <a:t>www.hhs.gov/about/news/2016/01/05/</a:t>
            </a:r>
            <a:endParaRPr lang="en-US" sz="1100" dirty="0" smtClean="0">
              <a:solidFill>
                <a:schemeClr val="bg2"/>
              </a:solidFill>
            </a:endParaRPr>
          </a:p>
          <a:p>
            <a:pPr eaLnBrk="1" hangingPunct="1"/>
            <a:r>
              <a:rPr lang="en-US" sz="1100" dirty="0" smtClean="0">
                <a:solidFill>
                  <a:schemeClr val="bg2"/>
                </a:solidFill>
              </a:rPr>
              <a:t>first-ever-cms-innovation-center-pilot-project-test-improving-patients-health.html</a:t>
            </a:r>
          </a:p>
        </p:txBody>
      </p:sp>
    </p:spTree>
    <p:extLst>
      <p:ext uri="{BB962C8B-B14F-4D97-AF65-F5344CB8AC3E}">
        <p14:creationId xmlns:p14="http://schemas.microsoft.com/office/powerpoint/2010/main" val="57162326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p:nvPr>
        </p:nvSpPr>
        <p:spPr bwMode="auto">
          <a:xfrm>
            <a:off x="228600" y="228604"/>
            <a:ext cx="8915400" cy="53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2800" b="0" dirty="0">
                <a:solidFill>
                  <a:srgbClr val="FF0000"/>
                </a:solidFill>
                <a:latin typeface="Century Gothic" charset="0"/>
                <a:cs typeface="Calibri" charset="0"/>
              </a:rPr>
              <a:t/>
            </a:r>
            <a:br>
              <a:rPr lang="en-US" sz="2800" b="0" dirty="0">
                <a:solidFill>
                  <a:srgbClr val="FF0000"/>
                </a:solidFill>
                <a:latin typeface="Century Gothic" charset="0"/>
                <a:cs typeface="Calibri" charset="0"/>
              </a:rPr>
            </a:br>
            <a:r>
              <a:rPr lang="en-US" b="0" dirty="0" smtClean="0">
                <a:solidFill>
                  <a:srgbClr val="FF0000"/>
                </a:solidFill>
                <a:latin typeface="Century Gothic" charset="0"/>
                <a:cs typeface="Calibri" charset="0"/>
              </a:rPr>
              <a:t>Accountable Community for Health (ACH)</a:t>
            </a:r>
            <a:endParaRPr lang="en-US" b="0" dirty="0">
              <a:solidFill>
                <a:srgbClr val="FF0000"/>
              </a:solidFill>
              <a:latin typeface="Century Gothic" charset="0"/>
              <a:cs typeface="Calibri" charset="0"/>
            </a:endParaRPr>
          </a:p>
        </p:txBody>
      </p:sp>
      <p:sp>
        <p:nvSpPr>
          <p:cNvPr id="106498" name="Content Placeholder 2"/>
          <p:cNvSpPr>
            <a:spLocks noGrp="1"/>
          </p:cNvSpPr>
          <p:nvPr>
            <p:ph type="subTitle" idx="1"/>
          </p:nvPr>
        </p:nvSpPr>
        <p:spPr bwMode="auto">
          <a:xfrm>
            <a:off x="228600" y="685800"/>
            <a:ext cx="86106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sz="2000" dirty="0">
              <a:latin typeface="Calibri" charset="0"/>
            </a:endParaRPr>
          </a:p>
          <a:p>
            <a:pPr algn="ctr"/>
            <a:endParaRPr lang="en-US" sz="2400" dirty="0"/>
          </a:p>
          <a:p>
            <a:r>
              <a:rPr lang="en-US" sz="2400" dirty="0" smtClean="0"/>
              <a:t>… </a:t>
            </a:r>
            <a:r>
              <a:rPr lang="en-US" dirty="0" smtClean="0"/>
              <a:t>a </a:t>
            </a:r>
            <a:r>
              <a:rPr lang="en-US" dirty="0"/>
              <a:t>collaborative of the major health care systems, providers, and health plans, along with public health, key community and social services organizations, schools and other partners serving a particular </a:t>
            </a:r>
            <a:r>
              <a:rPr lang="en-US" dirty="0" smtClean="0"/>
              <a:t>geographic that is responsible </a:t>
            </a:r>
            <a:r>
              <a:rPr lang="en-US" dirty="0"/>
              <a:t>for </a:t>
            </a:r>
            <a:r>
              <a:rPr lang="en-US" dirty="0" smtClean="0"/>
              <a:t>improving </a:t>
            </a:r>
            <a:r>
              <a:rPr lang="en-US" dirty="0"/>
              <a:t>the health of the entire community, with particular attention to reducing health disparities</a:t>
            </a:r>
            <a:r>
              <a:rPr lang="en-US" i="1" dirty="0"/>
              <a:t>. </a:t>
            </a:r>
            <a:r>
              <a:rPr lang="en-US" dirty="0" smtClean="0"/>
              <a:t>The </a:t>
            </a:r>
            <a:r>
              <a:rPr lang="en-US" dirty="0"/>
              <a:t>goals of an ACH are </a:t>
            </a:r>
            <a:r>
              <a:rPr lang="en-US" dirty="0" smtClean="0"/>
              <a:t>to:</a:t>
            </a:r>
          </a:p>
          <a:p>
            <a:pPr marL="457200" indent="-457200">
              <a:buAutoNum type="arabicParenR"/>
            </a:pPr>
            <a:r>
              <a:rPr lang="en-US" dirty="0" smtClean="0"/>
              <a:t>improve </a:t>
            </a:r>
            <a:r>
              <a:rPr lang="en-US" dirty="0"/>
              <a:t>community-wide health outcomes and reduce disparities with regard to particular chronic diseases; </a:t>
            </a:r>
            <a:endParaRPr lang="en-US" dirty="0" smtClean="0"/>
          </a:p>
          <a:p>
            <a:pPr marL="457200" indent="-457200">
              <a:buAutoNum type="arabicParenR"/>
            </a:pPr>
            <a:r>
              <a:rPr lang="en-US" dirty="0" smtClean="0"/>
              <a:t>reduce </a:t>
            </a:r>
            <a:r>
              <a:rPr lang="en-US" dirty="0"/>
              <a:t>costs; and, </a:t>
            </a:r>
            <a:endParaRPr lang="en-US" dirty="0" smtClean="0"/>
          </a:p>
          <a:p>
            <a:pPr marL="457200" indent="-457200">
              <a:buAutoNum type="arabicParenR"/>
            </a:pPr>
            <a:r>
              <a:rPr lang="en-US" dirty="0" smtClean="0"/>
              <a:t>through </a:t>
            </a:r>
            <a:r>
              <a:rPr lang="en-US" dirty="0"/>
              <a:t>a Wellness Fund, develop </a:t>
            </a:r>
            <a:r>
              <a:rPr lang="en-US" b="1" dirty="0"/>
              <a:t>financing mechanisms </a:t>
            </a:r>
            <a:r>
              <a:rPr lang="en-US" dirty="0"/>
              <a:t>to sustain the ACH and provide ongoing investments in prevention and other system-wide efforts to improve population health. </a:t>
            </a:r>
            <a:r>
              <a:rPr lang="en-US" sz="2000" dirty="0">
                <a:latin typeface="Calibri" charset="0"/>
              </a:rPr>
              <a:t> </a:t>
            </a:r>
          </a:p>
        </p:txBody>
      </p:sp>
      <p:sp>
        <p:nvSpPr>
          <p:cNvPr id="94212" name="TextBox 1"/>
          <p:cNvSpPr txBox="1">
            <a:spLocks noChangeArrowheads="1"/>
          </p:cNvSpPr>
          <p:nvPr/>
        </p:nvSpPr>
        <p:spPr bwMode="auto">
          <a:xfrm>
            <a:off x="849314" y="6372229"/>
            <a:ext cx="45881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100" dirty="0">
                <a:solidFill>
                  <a:schemeClr val="bg2"/>
                </a:solidFill>
              </a:rPr>
              <a:t>http://www.chhs.ca.gov/PRI/CalSIM%20Accountable</a:t>
            </a:r>
            <a:r>
              <a:rPr lang="en-US" sz="1100" dirty="0" smtClean="0">
                <a:solidFill>
                  <a:schemeClr val="bg2"/>
                </a:solidFill>
              </a:rPr>
              <a:t>%</a:t>
            </a:r>
          </a:p>
          <a:p>
            <a:pPr eaLnBrk="1" hangingPunct="1"/>
            <a:r>
              <a:rPr lang="en-US" sz="1100" dirty="0" smtClean="0">
                <a:solidFill>
                  <a:schemeClr val="bg2"/>
                </a:solidFill>
              </a:rPr>
              <a:t>20Communities%20for%20Health%20Webinar%20slides.pdf</a:t>
            </a:r>
            <a:r>
              <a:rPr lang="en-US" sz="1100" dirty="0" smtClean="0"/>
              <a:t>3/6/14</a:t>
            </a:r>
            <a:endParaRPr lang="en-US" sz="1100" dirty="0"/>
          </a:p>
        </p:txBody>
      </p:sp>
    </p:spTree>
    <p:extLst>
      <p:ext uri="{BB962C8B-B14F-4D97-AF65-F5344CB8AC3E}">
        <p14:creationId xmlns:p14="http://schemas.microsoft.com/office/powerpoint/2010/main" val="188817981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p:nvPr>
        </p:nvSpPr>
        <p:spPr bwMode="auto">
          <a:xfrm>
            <a:off x="228600" y="228604"/>
            <a:ext cx="8915400" cy="53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2800" b="1" dirty="0">
                <a:solidFill>
                  <a:srgbClr val="FF0000"/>
                </a:solidFill>
                <a:latin typeface="Century Gothic" charset="0"/>
                <a:cs typeface="Calibri" charset="0"/>
              </a:rPr>
              <a:t/>
            </a:r>
            <a:br>
              <a:rPr lang="en-US" sz="2800" b="1" dirty="0">
                <a:solidFill>
                  <a:srgbClr val="FF0000"/>
                </a:solidFill>
                <a:latin typeface="Century Gothic" charset="0"/>
                <a:cs typeface="Calibri" charset="0"/>
              </a:rPr>
            </a:br>
            <a:r>
              <a:rPr lang="en-US" b="0" dirty="0" smtClean="0">
                <a:solidFill>
                  <a:srgbClr val="FF0000"/>
                </a:solidFill>
                <a:latin typeface="Century Gothic" charset="0"/>
                <a:cs typeface="Calibri" charset="0"/>
              </a:rPr>
              <a:t>Accountable Community for Health (ACH)</a:t>
            </a:r>
            <a:endParaRPr lang="en-US" b="0" dirty="0">
              <a:solidFill>
                <a:srgbClr val="FF0000"/>
              </a:solidFill>
              <a:latin typeface="Century Gothic" charset="0"/>
              <a:cs typeface="Calibri" charset="0"/>
            </a:endParaRPr>
          </a:p>
        </p:txBody>
      </p:sp>
      <p:sp>
        <p:nvSpPr>
          <p:cNvPr id="106498" name="Content Placeholder 2"/>
          <p:cNvSpPr>
            <a:spLocks noGrp="1"/>
          </p:cNvSpPr>
          <p:nvPr>
            <p:ph type="subTitle" idx="1"/>
          </p:nvPr>
        </p:nvSpPr>
        <p:spPr bwMode="auto">
          <a:xfrm>
            <a:off x="228600" y="685800"/>
            <a:ext cx="82296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000" dirty="0">
              <a:latin typeface="Calibri" charset="0"/>
            </a:endParaRPr>
          </a:p>
          <a:p>
            <a:endParaRPr lang="en-US" sz="2400" dirty="0"/>
          </a:p>
          <a:p>
            <a:endParaRPr lang="en-US" sz="2400" dirty="0"/>
          </a:p>
          <a:p>
            <a:r>
              <a:rPr lang="en-US" sz="3200" dirty="0" smtClean="0"/>
              <a:t>Portfolio of interventions</a:t>
            </a:r>
          </a:p>
          <a:p>
            <a:pPr marL="342900" indent="-342900">
              <a:buFont typeface="Arial" panose="020B0604020202020204" pitchFamily="34" charset="0"/>
              <a:buChar char="•"/>
            </a:pPr>
            <a:r>
              <a:rPr lang="en-US" sz="2800" dirty="0" smtClean="0"/>
              <a:t>Policy </a:t>
            </a:r>
            <a:r>
              <a:rPr lang="en-US" sz="2800" dirty="0"/>
              <a:t>and systems</a:t>
            </a:r>
          </a:p>
          <a:p>
            <a:pPr marL="342900" indent="-342900">
              <a:buFont typeface="Arial" panose="020B0604020202020204" pitchFamily="34" charset="0"/>
              <a:buChar char="•"/>
            </a:pPr>
            <a:r>
              <a:rPr lang="en-US" sz="2800" dirty="0"/>
              <a:t>Environments</a:t>
            </a:r>
          </a:p>
          <a:p>
            <a:pPr marL="342900" indent="-342900">
              <a:buFont typeface="Arial" panose="020B0604020202020204" pitchFamily="34" charset="0"/>
              <a:buChar char="•"/>
            </a:pPr>
            <a:r>
              <a:rPr lang="en-US" sz="2800" dirty="0"/>
              <a:t>Community resource and social services </a:t>
            </a:r>
          </a:p>
          <a:p>
            <a:pPr marL="342900" indent="-342900">
              <a:buFont typeface="Arial" panose="020B0604020202020204" pitchFamily="34" charset="0"/>
              <a:buChar char="•"/>
            </a:pPr>
            <a:r>
              <a:rPr lang="en-US" sz="2800" dirty="0"/>
              <a:t>Community-Clinical Linkages</a:t>
            </a:r>
          </a:p>
          <a:p>
            <a:pPr marL="342900" indent="-342900">
              <a:buFont typeface="Arial" panose="020B0604020202020204" pitchFamily="34" charset="0"/>
              <a:buChar char="•"/>
            </a:pPr>
            <a:r>
              <a:rPr lang="en-US" sz="2800" dirty="0"/>
              <a:t>Clinical Services</a:t>
            </a:r>
            <a:r>
              <a:rPr lang="en-US" sz="2800" dirty="0">
                <a:latin typeface="Calibri" charset="0"/>
              </a:rPr>
              <a:t> </a:t>
            </a:r>
          </a:p>
        </p:txBody>
      </p:sp>
      <p:sp>
        <p:nvSpPr>
          <p:cNvPr id="94212" name="TextBox 1"/>
          <p:cNvSpPr txBox="1">
            <a:spLocks noChangeArrowheads="1"/>
          </p:cNvSpPr>
          <p:nvPr/>
        </p:nvSpPr>
        <p:spPr bwMode="auto">
          <a:xfrm>
            <a:off x="849314" y="6372229"/>
            <a:ext cx="45881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100" dirty="0">
                <a:solidFill>
                  <a:schemeClr val="bg2"/>
                </a:solidFill>
              </a:rPr>
              <a:t>http://www.chhs.ca.gov/PRI/CalSIM%20Accountable</a:t>
            </a:r>
            <a:r>
              <a:rPr lang="en-US" sz="1100" dirty="0" smtClean="0">
                <a:solidFill>
                  <a:schemeClr val="bg2"/>
                </a:solidFill>
              </a:rPr>
              <a:t>%</a:t>
            </a:r>
          </a:p>
          <a:p>
            <a:pPr eaLnBrk="1" hangingPunct="1"/>
            <a:r>
              <a:rPr lang="en-US" sz="1100" dirty="0" smtClean="0">
                <a:solidFill>
                  <a:schemeClr val="bg2"/>
                </a:solidFill>
              </a:rPr>
              <a:t>20Communities%20for%20Health%20Webinar%20slides.pdf</a:t>
            </a:r>
            <a:r>
              <a:rPr lang="en-US" sz="1100" dirty="0" smtClean="0"/>
              <a:t>3/6/14</a:t>
            </a:r>
            <a:endParaRPr lang="en-US" sz="1100" dirty="0"/>
          </a:p>
        </p:txBody>
      </p:sp>
    </p:spTree>
    <p:extLst>
      <p:ext uri="{BB962C8B-B14F-4D97-AF65-F5344CB8AC3E}">
        <p14:creationId xmlns:p14="http://schemas.microsoft.com/office/powerpoint/2010/main" val="295531051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3"/>
          <p:cNvSpPr>
            <a:spLocks noGrp="1"/>
          </p:cNvSpPr>
          <p:nvPr>
            <p:ph type="title"/>
          </p:nvPr>
        </p:nvSpPr>
        <p:spPr>
          <a:xfrm>
            <a:off x="457200" y="313900"/>
            <a:ext cx="8382000" cy="1103738"/>
          </a:xfrm>
          <a:extLst/>
        </p:spPr>
        <p:txBody>
          <a:bodyPr lIns="91440" tIns="45720" rIns="91440" bIns="45720" anchor="t"/>
          <a:lstStyle/>
          <a:p>
            <a:r>
              <a:rPr lang="en-US" sz="2800" dirty="0" smtClean="0">
                <a:solidFill>
                  <a:srgbClr val="FF0000"/>
                </a:solidFill>
                <a:latin typeface="Century Gothic" charset="0"/>
              </a:rPr>
              <a:t>Source of funds: </a:t>
            </a:r>
            <a:r>
              <a:rPr lang="en-US" sz="2800" b="0" dirty="0" smtClean="0">
                <a:solidFill>
                  <a:srgbClr val="FF0000"/>
                </a:solidFill>
                <a:latin typeface="Century Gothic" panose="020B0502020202020204" pitchFamily="34" charset="0"/>
              </a:rPr>
              <a:t>Hospital </a:t>
            </a:r>
            <a:r>
              <a:rPr lang="en-US" sz="2800" b="0" dirty="0">
                <a:solidFill>
                  <a:srgbClr val="FF0000"/>
                </a:solidFill>
                <a:latin typeface="Century Gothic" panose="020B0502020202020204" pitchFamily="34" charset="0"/>
              </a:rPr>
              <a:t>Community Benefit </a:t>
            </a:r>
            <a:r>
              <a:rPr lang="en-US" sz="2800" b="0" dirty="0" smtClean="0">
                <a:solidFill>
                  <a:srgbClr val="FF0000"/>
                </a:solidFill>
                <a:latin typeface="Century Gothic" panose="020B0502020202020204" pitchFamily="34" charset="0"/>
              </a:rPr>
              <a:t>Programs</a:t>
            </a:r>
            <a:r>
              <a:rPr lang="en-US" sz="2800" b="0" dirty="0">
                <a:solidFill>
                  <a:srgbClr val="FF0000"/>
                </a:solidFill>
                <a:latin typeface="Century Gothic" panose="020B0502020202020204" pitchFamily="34" charset="0"/>
              </a:rPr>
              <a:t> </a:t>
            </a:r>
            <a:r>
              <a:rPr lang="en-US" sz="2800" b="0" dirty="0" smtClean="0">
                <a:solidFill>
                  <a:srgbClr val="FF0000"/>
                </a:solidFill>
                <a:latin typeface="Century Gothic" panose="020B0502020202020204" pitchFamily="34" charset="0"/>
              </a:rPr>
              <a:t>to Increase </a:t>
            </a:r>
            <a:r>
              <a:rPr lang="en-US" sz="2800" b="0" dirty="0">
                <a:solidFill>
                  <a:srgbClr val="FF0000"/>
                </a:solidFill>
                <a:latin typeface="Century Gothic" panose="020B0502020202020204" pitchFamily="34" charset="0"/>
              </a:rPr>
              <a:t>Benefits to Communities</a:t>
            </a:r>
            <a:r>
              <a:rPr lang="en-US" sz="2800" b="0" dirty="0" smtClean="0">
                <a:solidFill>
                  <a:srgbClr val="FF0000"/>
                </a:solidFill>
                <a:effectLst>
                  <a:outerShdw blurRad="38100" dist="38100" dir="2700000" algn="tl">
                    <a:srgbClr val="DDDDDD"/>
                  </a:outerShdw>
                </a:effectLst>
                <a:latin typeface="Century Gothic" charset="0"/>
              </a:rPr>
              <a:t/>
            </a:r>
            <a:br>
              <a:rPr lang="en-US" sz="2800" b="0" dirty="0" smtClean="0">
                <a:solidFill>
                  <a:srgbClr val="FF0000"/>
                </a:solidFill>
                <a:effectLst>
                  <a:outerShdw blurRad="38100" dist="38100" dir="2700000" algn="tl">
                    <a:srgbClr val="DDDDDD"/>
                  </a:outerShdw>
                </a:effectLst>
                <a:latin typeface="Century Gothic" charset="0"/>
              </a:rPr>
            </a:br>
            <a:endParaRPr lang="en-US" sz="2800" b="0" dirty="0">
              <a:solidFill>
                <a:srgbClr val="FF0000"/>
              </a:solidFill>
              <a:latin typeface="Century Gothic" charset="0"/>
            </a:endParaRPr>
          </a:p>
        </p:txBody>
      </p:sp>
      <p:sp>
        <p:nvSpPr>
          <p:cNvPr id="99331" name="Content Placeholder 1"/>
          <p:cNvSpPr>
            <a:spLocks noGrp="1"/>
          </p:cNvSpPr>
          <p:nvPr>
            <p:ph idx="1"/>
          </p:nvPr>
        </p:nvSpPr>
        <p:spPr>
          <a:xfrm>
            <a:off x="457200" y="1815156"/>
            <a:ext cx="8229600" cy="4311017"/>
          </a:xfrm>
          <a:extLst/>
        </p:spPr>
        <p:txBody>
          <a:bodyPr lIns="91440" tIns="45720" rIns="91440" bIns="45720"/>
          <a:lstStyle/>
          <a:p>
            <a:pPr marL="0" indent="0">
              <a:buNone/>
            </a:pPr>
            <a:r>
              <a:rPr lang="en-US" sz="2400" dirty="0" smtClean="0"/>
              <a:t>Principles to guide the development of a </a:t>
            </a:r>
            <a:r>
              <a:rPr lang="en-US" sz="2400" dirty="0"/>
              <a:t>strategy for </a:t>
            </a:r>
            <a:r>
              <a:rPr lang="en-US" sz="2400" dirty="0" smtClean="0"/>
              <a:t>leveraging community </a:t>
            </a:r>
            <a:r>
              <a:rPr lang="en-US" sz="2400" dirty="0"/>
              <a:t>benefit </a:t>
            </a:r>
            <a:endParaRPr lang="en-US" sz="2400" dirty="0" smtClean="0"/>
          </a:p>
          <a:p>
            <a:pPr marL="457200" indent="-457200">
              <a:buFont typeface="+mj-lt"/>
              <a:buAutoNum type="arabicPeriod"/>
            </a:pPr>
            <a:r>
              <a:rPr lang="en-US" sz="2400" b="0" dirty="0" smtClean="0"/>
              <a:t>Define </a:t>
            </a:r>
            <a:r>
              <a:rPr lang="en-US" sz="2400" b="0" dirty="0"/>
              <a:t>mutually agreed-on </a:t>
            </a:r>
            <a:r>
              <a:rPr lang="en-US" sz="2400" b="0" dirty="0" smtClean="0"/>
              <a:t>regional geographic </a:t>
            </a:r>
            <a:r>
              <a:rPr lang="en-US" sz="2400" b="0" dirty="0"/>
              <a:t>boundaries to align both </a:t>
            </a:r>
            <a:r>
              <a:rPr lang="en-US" sz="2400" b="0" dirty="0" smtClean="0"/>
              <a:t>community benefit and AHC initiatives,</a:t>
            </a:r>
          </a:p>
          <a:p>
            <a:pPr marL="457200" indent="-457200">
              <a:buFont typeface="+mj-lt"/>
              <a:buAutoNum type="arabicPeriod"/>
            </a:pPr>
            <a:r>
              <a:rPr lang="en-US" sz="2400" b="0" dirty="0" smtClean="0"/>
              <a:t>Ensure evidence-based “community benefit” funded interventions</a:t>
            </a:r>
          </a:p>
          <a:p>
            <a:pPr marL="457200" indent="-457200">
              <a:buFont typeface="+mj-lt"/>
              <a:buAutoNum type="arabicPeriod"/>
            </a:pPr>
            <a:r>
              <a:rPr lang="en-US" sz="2400" b="0" dirty="0" smtClean="0"/>
              <a:t>Increase the </a:t>
            </a:r>
            <a:r>
              <a:rPr lang="en-US" sz="2400" b="0" dirty="0"/>
              <a:t>scale and effectiveness of community </a:t>
            </a:r>
            <a:r>
              <a:rPr lang="en-US" sz="2400" b="0" dirty="0" smtClean="0"/>
              <a:t>benefit investments </a:t>
            </a:r>
            <a:r>
              <a:rPr lang="en-US" sz="2400" b="0" dirty="0"/>
              <a:t>by pooling </a:t>
            </a:r>
            <a:r>
              <a:rPr lang="en-US" sz="2400" b="0" dirty="0" smtClean="0"/>
              <a:t>resources</a:t>
            </a:r>
          </a:p>
          <a:p>
            <a:pPr marL="457200" indent="-457200">
              <a:buFont typeface="+mj-lt"/>
              <a:buAutoNum type="arabicPeriod"/>
            </a:pPr>
            <a:r>
              <a:rPr lang="en-US" sz="2400" b="0" dirty="0" smtClean="0"/>
              <a:t>Establish shared measurement and </a:t>
            </a:r>
            <a:r>
              <a:rPr lang="en-US" sz="2400" b="0" dirty="0"/>
              <a:t>accountability </a:t>
            </a:r>
            <a:r>
              <a:rPr lang="en-US" sz="2400" b="0" dirty="0" smtClean="0"/>
              <a:t>for regional </a:t>
            </a:r>
            <a:r>
              <a:rPr lang="en-US" sz="2400" b="0" dirty="0"/>
              <a:t>population health improvement</a:t>
            </a:r>
            <a:endParaRPr lang="en-US" sz="2400" dirty="0">
              <a:latin typeface="Century Gothic" charset="0"/>
            </a:endParaRPr>
          </a:p>
        </p:txBody>
      </p:sp>
      <p:sp>
        <p:nvSpPr>
          <p:cNvPr id="5" name="Text Box 46"/>
          <p:cNvSpPr txBox="1">
            <a:spLocks noChangeArrowheads="1"/>
          </p:cNvSpPr>
          <p:nvPr/>
        </p:nvSpPr>
        <p:spPr bwMode="auto">
          <a:xfrm>
            <a:off x="317521" y="6269043"/>
            <a:ext cx="4985184"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defRPr/>
            </a:pPr>
            <a:r>
              <a:rPr lang="en-US" sz="1200" dirty="0" smtClean="0">
                <a:solidFill>
                  <a:prstClr val="black"/>
                </a:solidFill>
                <a:latin typeface="Century Gothic" panose="020B0502020202020204" pitchFamily="34" charset="0"/>
                <a:ea typeface="ＭＳ Ｐゴシック" charset="-128"/>
                <a:cs typeface="ＭＳ Ｐゴシック" charset="0"/>
              </a:rPr>
              <a:t>Corrigan, Fisher, and </a:t>
            </a:r>
            <a:r>
              <a:rPr lang="en-US" sz="1200" dirty="0" err="1" smtClean="0">
                <a:solidFill>
                  <a:prstClr val="black"/>
                </a:solidFill>
                <a:latin typeface="Century Gothic" panose="020B0502020202020204" pitchFamily="34" charset="0"/>
                <a:ea typeface="ＭＳ Ｐゴシック" charset="-128"/>
                <a:cs typeface="ＭＳ Ｐゴシック" charset="0"/>
              </a:rPr>
              <a:t>Heiser</a:t>
            </a:r>
            <a:r>
              <a:rPr lang="en-US" sz="1200" dirty="0" smtClean="0">
                <a:solidFill>
                  <a:prstClr val="black"/>
                </a:solidFill>
                <a:latin typeface="Century Gothic" panose="020B0502020202020204" pitchFamily="34" charset="0"/>
                <a:ea typeface="ＭＳ Ｐゴシック" charset="-128"/>
                <a:cs typeface="ＭＳ Ｐゴシック" charset="0"/>
              </a:rPr>
              <a:t>. JAMA 2015;313(12); </a:t>
            </a:r>
            <a:r>
              <a:rPr lang="en-US" sz="1200" b="0" dirty="0">
                <a:solidFill>
                  <a:schemeClr val="bg2"/>
                </a:solidFill>
              </a:rPr>
              <a:t>March 24/31, 2015</a:t>
            </a:r>
            <a:endParaRPr lang="en-US" sz="1200" dirty="0">
              <a:solidFill>
                <a:schemeClr val="bg2"/>
              </a:solidFill>
              <a:latin typeface="Century Gothic" panose="020B0502020202020204" pitchFamily="34" charset="0"/>
              <a:ea typeface="ＭＳ Ｐゴシック" charset="-128"/>
              <a:cs typeface="ＭＳ Ｐゴシック" charset="0"/>
            </a:endParaRPr>
          </a:p>
        </p:txBody>
      </p:sp>
    </p:spTree>
    <p:extLst>
      <p:ext uri="{BB962C8B-B14F-4D97-AF65-F5344CB8AC3E}">
        <p14:creationId xmlns:p14="http://schemas.microsoft.com/office/powerpoint/2010/main" val="241492964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0000"/>
                </a:solidFill>
                <a:latin typeface="Century Gothic"/>
                <a:cs typeface="Century Gothic"/>
              </a:rPr>
              <a:t>Multiple </a:t>
            </a:r>
            <a:r>
              <a:rPr lang="en-US" b="0" dirty="0">
                <a:solidFill>
                  <a:srgbClr val="FF0000"/>
                </a:solidFill>
                <a:latin typeface="Century Gothic"/>
                <a:cs typeface="Century Gothic"/>
              </a:rPr>
              <a:t>Chronic </a:t>
            </a:r>
            <a:r>
              <a:rPr lang="en-US" b="0" dirty="0" smtClean="0">
                <a:solidFill>
                  <a:srgbClr val="FF0000"/>
                </a:solidFill>
                <a:latin typeface="Century Gothic"/>
                <a:cs typeface="Century Gothic"/>
              </a:rPr>
              <a:t>Conditions (MCC)</a:t>
            </a:r>
            <a:endParaRPr lang="en-US" b="0" dirty="0">
              <a:solidFill>
                <a:srgbClr val="FF0000"/>
              </a:solidFill>
              <a:latin typeface="Century Gothic"/>
              <a:cs typeface="Century Gothic"/>
            </a:endParaRPr>
          </a:p>
        </p:txBody>
      </p:sp>
      <p:sp>
        <p:nvSpPr>
          <p:cNvPr id="3" name="Content Placeholder 2"/>
          <p:cNvSpPr>
            <a:spLocks noGrp="1"/>
          </p:cNvSpPr>
          <p:nvPr>
            <p:ph idx="1"/>
          </p:nvPr>
        </p:nvSpPr>
        <p:spPr/>
        <p:txBody>
          <a:bodyPr/>
          <a:lstStyle/>
          <a:p>
            <a:r>
              <a:rPr lang="en-US" sz="2400" b="0" dirty="0"/>
              <a:t>O</a:t>
            </a:r>
            <a:r>
              <a:rPr lang="en-US" sz="2400" b="0" dirty="0" smtClean="0"/>
              <a:t>ne </a:t>
            </a:r>
            <a:r>
              <a:rPr lang="en-US" sz="2400" b="0" dirty="0"/>
              <a:t>in four </a:t>
            </a:r>
            <a:r>
              <a:rPr lang="en-US" sz="2400" b="0" dirty="0" smtClean="0"/>
              <a:t>(25%) Americans </a:t>
            </a:r>
            <a:r>
              <a:rPr lang="en-US" sz="2400" b="0" dirty="0"/>
              <a:t>has </a:t>
            </a:r>
            <a:r>
              <a:rPr lang="en-US" sz="2400" b="0" dirty="0" smtClean="0"/>
              <a:t>multiple chronic conditions(MCC), </a:t>
            </a:r>
            <a:r>
              <a:rPr lang="en-US" sz="2400" b="0" dirty="0"/>
              <a:t>including one in 15 </a:t>
            </a:r>
            <a:r>
              <a:rPr lang="en-US" sz="2400" b="0" dirty="0" smtClean="0"/>
              <a:t>children</a:t>
            </a:r>
            <a:endParaRPr lang="en-US" sz="2400" b="0" dirty="0"/>
          </a:p>
          <a:p>
            <a:r>
              <a:rPr lang="en-US" sz="2400" b="0" dirty="0"/>
              <a:t>Among Americans aged 65 years and older, as many as three out of four </a:t>
            </a:r>
            <a:r>
              <a:rPr lang="en-US" sz="2400" b="0" dirty="0" smtClean="0"/>
              <a:t>persons (75%) </a:t>
            </a:r>
            <a:r>
              <a:rPr lang="en-US" sz="2400" b="0" dirty="0"/>
              <a:t>have MCC</a:t>
            </a:r>
            <a:r>
              <a:rPr lang="en-US" sz="2400" b="0" dirty="0" smtClean="0"/>
              <a:t>.</a:t>
            </a:r>
          </a:p>
          <a:p>
            <a:r>
              <a:rPr lang="en-US" sz="2400" b="0" dirty="0" smtClean="0"/>
              <a:t>People </a:t>
            </a:r>
            <a:r>
              <a:rPr lang="en-US" sz="2400" b="0" dirty="0"/>
              <a:t>with MCC are </a:t>
            </a:r>
            <a:r>
              <a:rPr lang="en-US" sz="2400" b="0" dirty="0" smtClean="0"/>
              <a:t>at </a:t>
            </a:r>
            <a:r>
              <a:rPr lang="en-US" sz="2400" b="0" dirty="0"/>
              <a:t>increased risk for mortality and poorer day-to-day functioning.</a:t>
            </a:r>
          </a:p>
          <a:p>
            <a:r>
              <a:rPr lang="en-US" sz="2400" b="0" dirty="0" smtClean="0"/>
              <a:t>Approximately </a:t>
            </a:r>
            <a:r>
              <a:rPr lang="en-US" sz="2400" b="0" dirty="0"/>
              <a:t>66 percent </a:t>
            </a:r>
            <a:r>
              <a:rPr lang="en-US" sz="2400" b="0" dirty="0" smtClean="0"/>
              <a:t>(66%) of total </a:t>
            </a:r>
            <a:r>
              <a:rPr lang="en-US" sz="2400" b="0" dirty="0"/>
              <a:t>health care spending </a:t>
            </a:r>
            <a:r>
              <a:rPr lang="en-US" sz="2400" b="0" dirty="0" smtClean="0"/>
              <a:t>in the U.S. is </a:t>
            </a:r>
            <a:r>
              <a:rPr lang="en-US" sz="2400" b="0" dirty="0"/>
              <a:t>associated with care for </a:t>
            </a:r>
            <a:r>
              <a:rPr lang="en-US" sz="2400" b="0" dirty="0" smtClean="0"/>
              <a:t>Americans </a:t>
            </a:r>
            <a:r>
              <a:rPr lang="en-US" sz="2400" b="0" dirty="0"/>
              <a:t>with MCC</a:t>
            </a:r>
            <a:r>
              <a:rPr lang="en-US" sz="2400" b="0" dirty="0" smtClean="0"/>
              <a:t>.</a:t>
            </a:r>
            <a:endParaRPr lang="en-US" sz="2400" b="0" dirty="0"/>
          </a:p>
        </p:txBody>
      </p:sp>
      <p:sp>
        <p:nvSpPr>
          <p:cNvPr id="4" name="TextBox 3"/>
          <p:cNvSpPr txBox="1"/>
          <p:nvPr/>
        </p:nvSpPr>
        <p:spPr>
          <a:xfrm>
            <a:off x="762000" y="6248404"/>
            <a:ext cx="4801314" cy="307777"/>
          </a:xfrm>
          <a:prstGeom prst="rect">
            <a:avLst/>
          </a:prstGeom>
          <a:noFill/>
        </p:spPr>
        <p:txBody>
          <a:bodyPr wrap="none" rtlCol="0">
            <a:spAutoFit/>
          </a:bodyPr>
          <a:lstStyle/>
          <a:p>
            <a:r>
              <a:rPr lang="en-US" sz="1400" dirty="0">
                <a:solidFill>
                  <a:schemeClr val="bg2"/>
                </a:solidFill>
                <a:latin typeface="Century Gothic"/>
                <a:cs typeface="Century Gothic"/>
              </a:rPr>
              <a:t>HHS Initiative on Multiple Chronic </a:t>
            </a:r>
            <a:r>
              <a:rPr lang="en-US" sz="1400" dirty="0" smtClean="0">
                <a:solidFill>
                  <a:schemeClr val="bg2"/>
                </a:solidFill>
                <a:latin typeface="Century Gothic"/>
                <a:cs typeface="Century Gothic"/>
              </a:rPr>
              <a:t>Conditions, </a:t>
            </a:r>
            <a:r>
              <a:rPr lang="en-US" sz="1400" dirty="0" err="1" smtClean="0">
                <a:solidFill>
                  <a:schemeClr val="bg2"/>
                </a:solidFill>
                <a:latin typeface="Century Gothic"/>
                <a:cs typeface="Century Gothic"/>
              </a:rPr>
              <a:t>hhs.gov</a:t>
            </a:r>
            <a:endParaRPr lang="en-US" sz="1400" dirty="0">
              <a:solidFill>
                <a:schemeClr val="bg2"/>
              </a:solidFill>
              <a:latin typeface="Century Gothic"/>
              <a:cs typeface="Century Gothic"/>
            </a:endParaRPr>
          </a:p>
        </p:txBody>
      </p:sp>
    </p:spTree>
    <p:extLst>
      <p:ext uri="{BB962C8B-B14F-4D97-AF65-F5344CB8AC3E}">
        <p14:creationId xmlns:p14="http://schemas.microsoft.com/office/powerpoint/2010/main" val="3875417308"/>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ctrTitle"/>
          </p:nvPr>
        </p:nvSpPr>
        <p:spPr bwMode="auto">
          <a:xfrm>
            <a:off x="228600" y="228604"/>
            <a:ext cx="8458200" cy="53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lstStyle/>
          <a:p>
            <a:r>
              <a:rPr lang="en-US" dirty="0" smtClean="0">
                <a:solidFill>
                  <a:srgbClr val="FF0000"/>
                </a:solidFill>
                <a:latin typeface="Century Gothic" charset="0"/>
              </a:rPr>
              <a:t>The </a:t>
            </a:r>
            <a:r>
              <a:rPr lang="en-US" dirty="0">
                <a:solidFill>
                  <a:srgbClr val="FF0000"/>
                </a:solidFill>
                <a:latin typeface="Century Gothic" charset="0"/>
              </a:rPr>
              <a:t>Dollars are There</a:t>
            </a:r>
            <a:br>
              <a:rPr lang="en-US" dirty="0">
                <a:solidFill>
                  <a:srgbClr val="FF0000"/>
                </a:solidFill>
                <a:latin typeface="Century Gothic" charset="0"/>
              </a:rPr>
            </a:br>
            <a:r>
              <a:rPr lang="en-US" b="0" dirty="0">
                <a:solidFill>
                  <a:srgbClr val="FF0000"/>
                </a:solidFill>
                <a:latin typeface="Century Gothic" charset="0"/>
              </a:rPr>
              <a:t>The Healthcare Imperative:</a:t>
            </a:r>
            <a:br>
              <a:rPr lang="en-US" b="0" dirty="0">
                <a:solidFill>
                  <a:srgbClr val="FF0000"/>
                </a:solidFill>
                <a:latin typeface="Century Gothic" charset="0"/>
              </a:rPr>
            </a:br>
            <a:r>
              <a:rPr lang="en-US" b="0" dirty="0">
                <a:solidFill>
                  <a:srgbClr val="FF0000"/>
                </a:solidFill>
                <a:latin typeface="Century Gothic" charset="0"/>
              </a:rPr>
              <a:t>Lowering Costs and Improving Outcomes</a:t>
            </a:r>
          </a:p>
        </p:txBody>
      </p:sp>
      <p:sp>
        <p:nvSpPr>
          <p:cNvPr id="73730" name="Rectangle 3"/>
          <p:cNvSpPr>
            <a:spLocks noGrp="1" noChangeArrowheads="1"/>
          </p:cNvSpPr>
          <p:nvPr>
            <p:ph type="subTitle" idx="1"/>
          </p:nvPr>
        </p:nvSpPr>
        <p:spPr bwMode="auto">
          <a:xfrm>
            <a:off x="381000" y="533400"/>
            <a:ext cx="8610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FontTx/>
              <a:buNone/>
            </a:pPr>
            <a:endParaRPr lang="en-US" sz="2000" b="1" dirty="0">
              <a:latin typeface="Arial" charset="0"/>
            </a:endParaRPr>
          </a:p>
          <a:p>
            <a:pPr eaLnBrk="1" hangingPunct="1">
              <a:buFontTx/>
              <a:buNone/>
            </a:pPr>
            <a:endParaRPr lang="en-US" sz="2000" b="1" dirty="0">
              <a:latin typeface="Arial" charset="0"/>
            </a:endParaRPr>
          </a:p>
          <a:p>
            <a:pPr eaLnBrk="1" hangingPunct="1">
              <a:buFontTx/>
              <a:buNone/>
            </a:pPr>
            <a:endParaRPr lang="en-US" sz="2000" b="1" dirty="0">
              <a:latin typeface="Arial" charset="0"/>
            </a:endParaRPr>
          </a:p>
          <a:p>
            <a:pPr eaLnBrk="1" hangingPunct="1">
              <a:buFontTx/>
              <a:buNone/>
            </a:pPr>
            <a:r>
              <a:rPr lang="en-US" b="1" dirty="0">
                <a:latin typeface="+mj-lt"/>
              </a:rPr>
              <a:t>Annual US health care waste costs $765 billion</a:t>
            </a:r>
          </a:p>
          <a:p>
            <a:pPr marL="285750" indent="-285750" eaLnBrk="1" hangingPunct="1">
              <a:buFont typeface="Arial" panose="020B0604020202020204" pitchFamily="34" charset="0"/>
              <a:buChar char="•"/>
            </a:pPr>
            <a:r>
              <a:rPr lang="en-US" sz="1800" dirty="0">
                <a:latin typeface="+mj-lt"/>
              </a:rPr>
              <a:t>$210 billion	</a:t>
            </a:r>
            <a:r>
              <a:rPr lang="en-US" sz="1800" dirty="0" smtClean="0">
                <a:latin typeface="+mj-lt"/>
              </a:rPr>
              <a:t>Unnecessary services (services used too frequently)</a:t>
            </a:r>
          </a:p>
          <a:p>
            <a:pPr marL="285750" indent="-285750" eaLnBrk="1" hangingPunct="1">
              <a:buFont typeface="Arial" panose="020B0604020202020204" pitchFamily="34" charset="0"/>
              <a:buChar char="•"/>
            </a:pPr>
            <a:r>
              <a:rPr lang="en-US" altLang="ja-JP" sz="1800" dirty="0" smtClean="0">
                <a:latin typeface="+mj-lt"/>
              </a:rPr>
              <a:t>$190 billion 	Insurance/bureaucratic costs (unproductive documentation)</a:t>
            </a:r>
          </a:p>
          <a:p>
            <a:pPr marL="285750" indent="-285750" eaLnBrk="1" hangingPunct="1">
              <a:buFont typeface="Arial" panose="020B0604020202020204" pitchFamily="34" charset="0"/>
              <a:buChar char="•"/>
            </a:pPr>
            <a:r>
              <a:rPr lang="en-US" altLang="ja-JP" sz="1800" dirty="0" smtClean="0">
                <a:latin typeface="+mj-lt"/>
              </a:rPr>
              <a:t>$</a:t>
            </a:r>
            <a:r>
              <a:rPr lang="en-US" altLang="ja-JP" sz="1800" dirty="0">
                <a:latin typeface="+mj-lt"/>
              </a:rPr>
              <a:t>130 billion	Inefficient services (</a:t>
            </a:r>
            <a:r>
              <a:rPr lang="en-US" altLang="ja-JP" sz="1800" dirty="0" smtClean="0">
                <a:latin typeface="+mj-lt"/>
              </a:rPr>
              <a:t>uncoordinated care, errors</a:t>
            </a:r>
            <a:r>
              <a:rPr lang="en-US" altLang="ja-JP" sz="1800" dirty="0">
                <a:latin typeface="+mj-lt"/>
              </a:rPr>
              <a:t>)</a:t>
            </a:r>
          </a:p>
          <a:p>
            <a:pPr marL="285750" indent="-285750" eaLnBrk="1" hangingPunct="1">
              <a:buFont typeface="Arial" panose="020B0604020202020204" pitchFamily="34" charset="0"/>
              <a:buChar char="•"/>
            </a:pPr>
            <a:r>
              <a:rPr lang="en-US" altLang="ja-JP" sz="1800" dirty="0">
                <a:latin typeface="+mj-lt"/>
              </a:rPr>
              <a:t>$105 billion	Prices that are too high	</a:t>
            </a:r>
          </a:p>
          <a:p>
            <a:pPr marL="285750" indent="-285750" eaLnBrk="1" hangingPunct="1">
              <a:buFont typeface="Arial" panose="020B0604020202020204" pitchFamily="34" charset="0"/>
              <a:buChar char="•"/>
            </a:pPr>
            <a:r>
              <a:rPr lang="en-US" altLang="ja-JP" sz="1800" dirty="0">
                <a:latin typeface="+mj-lt"/>
              </a:rPr>
              <a:t>$75 billion	Fraud</a:t>
            </a:r>
          </a:p>
          <a:p>
            <a:pPr marL="285750" indent="-285750" eaLnBrk="1" hangingPunct="1">
              <a:buFont typeface="Arial" panose="020B0604020202020204" pitchFamily="34" charset="0"/>
              <a:buChar char="•"/>
            </a:pPr>
            <a:r>
              <a:rPr lang="en-US" altLang="ja-JP" sz="1800" dirty="0">
                <a:latin typeface="+mj-lt"/>
              </a:rPr>
              <a:t>$55 billion 	Missed prevention opportunities</a:t>
            </a:r>
          </a:p>
          <a:p>
            <a:pPr eaLnBrk="1" hangingPunct="1"/>
            <a:endParaRPr lang="en-US" sz="2000" dirty="0">
              <a:latin typeface="Arial" charset="0"/>
            </a:endParaRPr>
          </a:p>
          <a:p>
            <a:pPr eaLnBrk="1" hangingPunct="1">
              <a:buFontTx/>
              <a:buNone/>
            </a:pPr>
            <a:endParaRPr lang="en-US" sz="2000" dirty="0">
              <a:latin typeface="Arial" charset="0"/>
            </a:endParaRPr>
          </a:p>
          <a:p>
            <a:pPr eaLnBrk="1" hangingPunct="1"/>
            <a:endParaRPr lang="en-US" sz="1800" dirty="0">
              <a:latin typeface="Arial" charset="0"/>
            </a:endParaRPr>
          </a:p>
          <a:p>
            <a:pPr eaLnBrk="1" hangingPunct="1"/>
            <a:endParaRPr lang="en-US" sz="2000" dirty="0">
              <a:latin typeface="Arial" charset="0"/>
            </a:endParaRPr>
          </a:p>
        </p:txBody>
      </p:sp>
      <p:sp>
        <p:nvSpPr>
          <p:cNvPr id="200708" name="Text Box 4"/>
          <p:cNvSpPr txBox="1">
            <a:spLocks noChangeArrowheads="1"/>
          </p:cNvSpPr>
          <p:nvPr/>
        </p:nvSpPr>
        <p:spPr bwMode="auto">
          <a:xfrm>
            <a:off x="573210" y="6324604"/>
            <a:ext cx="3068343"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defRPr/>
            </a:pPr>
            <a:r>
              <a:rPr lang="en-US" sz="1200" dirty="0" smtClean="0">
                <a:solidFill>
                  <a:srgbClr val="000000"/>
                </a:solidFill>
                <a:latin typeface="Century Gothic" panose="020B0502020202020204" pitchFamily="34" charset="0"/>
                <a:ea typeface="ＭＳ Ｐゴシック" charset="-128"/>
                <a:cs typeface="ＭＳ Ｐゴシック" charset="-128"/>
              </a:rPr>
              <a:t>Workshop </a:t>
            </a:r>
            <a:r>
              <a:rPr lang="en-US" sz="1200" dirty="0">
                <a:solidFill>
                  <a:srgbClr val="000000"/>
                </a:solidFill>
                <a:latin typeface="Century Gothic" panose="020B0502020202020204" pitchFamily="34" charset="0"/>
                <a:ea typeface="ＭＳ Ｐゴシック" charset="-128"/>
                <a:cs typeface="ＭＳ Ｐゴシック" charset="-128"/>
              </a:rPr>
              <a:t>Summary, IOM, Feb 24, </a:t>
            </a:r>
            <a:r>
              <a:rPr lang="en-US" sz="1200" dirty="0" smtClean="0">
                <a:solidFill>
                  <a:srgbClr val="000000"/>
                </a:solidFill>
                <a:latin typeface="Century Gothic" panose="020B0502020202020204" pitchFamily="34" charset="0"/>
                <a:ea typeface="ＭＳ Ｐゴシック" charset="-128"/>
                <a:cs typeface="ＭＳ Ｐゴシック" charset="-128"/>
              </a:rPr>
              <a:t>2011</a:t>
            </a:r>
            <a:endParaRPr lang="en-US" sz="1200" dirty="0">
              <a:solidFill>
                <a:srgbClr val="000000"/>
              </a:solidFill>
              <a:latin typeface="Century Gothic" panose="020B0502020202020204" pitchFamily="34" charset="0"/>
              <a:ea typeface="ＭＳ Ｐゴシック" charset="-128"/>
              <a:cs typeface="ＭＳ Ｐゴシック" charset="-128"/>
            </a:endParaRPr>
          </a:p>
        </p:txBody>
      </p:sp>
    </p:spTree>
    <p:extLst>
      <p:ext uri="{BB962C8B-B14F-4D97-AF65-F5344CB8AC3E}">
        <p14:creationId xmlns:p14="http://schemas.microsoft.com/office/powerpoint/2010/main" val="359588570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b="0" dirty="0" smtClean="0">
                <a:solidFill>
                  <a:srgbClr val="FF0000"/>
                </a:solidFill>
                <a:latin typeface="Century Gothic" charset="0"/>
              </a:rPr>
              <a:t>Real “Health </a:t>
            </a:r>
            <a:r>
              <a:rPr lang="en-US" sz="4000" b="0" dirty="0">
                <a:solidFill>
                  <a:srgbClr val="FF0000"/>
                </a:solidFill>
                <a:latin typeface="Century Gothic" charset="0"/>
              </a:rPr>
              <a:t>Reform</a:t>
            </a:r>
            <a:r>
              <a:rPr lang="en-US" sz="4000" b="0" dirty="0" smtClean="0">
                <a:solidFill>
                  <a:srgbClr val="FF0000"/>
                </a:solidFill>
                <a:latin typeface="Century Gothic" charset="0"/>
              </a:rPr>
              <a:t>”</a:t>
            </a:r>
            <a:endParaRPr lang="en-US" sz="4000" b="0" dirty="0">
              <a:solidFill>
                <a:srgbClr val="FF0000"/>
              </a:solidFill>
              <a:latin typeface="Century Gothic" panose="020B0502020202020204" pitchFamily="34" charset="0"/>
            </a:endParaRPr>
          </a:p>
        </p:txBody>
      </p:sp>
      <p:sp>
        <p:nvSpPr>
          <p:cNvPr id="3" name="Content Placeholder 2"/>
          <p:cNvSpPr>
            <a:spLocks noGrp="1"/>
          </p:cNvSpPr>
          <p:nvPr>
            <p:ph idx="1"/>
          </p:nvPr>
        </p:nvSpPr>
        <p:spPr/>
        <p:txBody>
          <a:bodyPr/>
          <a:lstStyle/>
          <a:p>
            <a:r>
              <a:rPr lang="en-US" dirty="0"/>
              <a:t>Healthy, safe, and affordable housing</a:t>
            </a:r>
          </a:p>
          <a:p>
            <a:r>
              <a:rPr lang="en-US" dirty="0">
                <a:ea typeface="MS PGothic" charset="0"/>
                <a:cs typeface="MS PGothic" charset="0"/>
              </a:rPr>
              <a:t>Quality education (preschool to high school) – 100% graduation rates</a:t>
            </a:r>
          </a:p>
          <a:p>
            <a:r>
              <a:rPr lang="en-US" dirty="0" smtClean="0">
                <a:ea typeface="MS PGothic" charset="0"/>
                <a:cs typeface="MS PGothic" charset="0"/>
              </a:rPr>
              <a:t>Employment with living wage income or better</a:t>
            </a:r>
          </a:p>
          <a:p>
            <a:r>
              <a:rPr lang="en-US" dirty="0" smtClean="0">
                <a:ea typeface="MS PGothic" charset="0"/>
                <a:cs typeface="MS PGothic" charset="0"/>
              </a:rPr>
              <a:t>Comprehensive indoor smoking laws/policies including housing units</a:t>
            </a:r>
            <a:endParaRPr lang="en-US" dirty="0">
              <a:ea typeface="MS PGothic" charset="0"/>
              <a:cs typeface="MS PGothic" charset="0"/>
            </a:endParaRPr>
          </a:p>
          <a:p>
            <a:r>
              <a:rPr lang="en-US" dirty="0">
                <a:ea typeface="MS PGothic" charset="0"/>
                <a:cs typeface="MS PGothic" charset="0"/>
              </a:rPr>
              <a:t>Affordable food and physical activity</a:t>
            </a:r>
          </a:p>
          <a:p>
            <a:r>
              <a:rPr lang="en-US" dirty="0">
                <a:ea typeface="MS PGothic" charset="0"/>
                <a:cs typeface="MS PGothic" charset="0"/>
              </a:rPr>
              <a:t>Access to health - equitably funded public health and population health</a:t>
            </a:r>
          </a:p>
          <a:p>
            <a:r>
              <a:rPr lang="en-US" dirty="0">
                <a:ea typeface="MS PGothic" charset="0"/>
                <a:cs typeface="MS PGothic" charset="0"/>
              </a:rPr>
              <a:t>Access to medical care – health insurance and quality primary care</a:t>
            </a:r>
            <a:endParaRPr lang="en-US" dirty="0">
              <a:latin typeface="Arial" charset="0"/>
              <a:ea typeface="MS PGothic" charset="0"/>
              <a:cs typeface="MS PGothic" charset="0"/>
            </a:endParaRPr>
          </a:p>
        </p:txBody>
      </p:sp>
      <p:sp>
        <p:nvSpPr>
          <p:cNvPr id="4" name="Subtitle 3"/>
          <p:cNvSpPr>
            <a:spLocks noGrp="1"/>
          </p:cNvSpPr>
          <p:nvPr>
            <p:ph type="subTitle" idx="10"/>
          </p:nvPr>
        </p:nvSpPr>
        <p:spPr/>
        <p:txBody>
          <a:bodyPr/>
          <a:lstStyle/>
          <a:p>
            <a:endParaRPr lang="en-US" dirty="0"/>
          </a:p>
        </p:txBody>
      </p:sp>
      <p:sp>
        <p:nvSpPr>
          <p:cNvPr id="5" name="TextBox 4"/>
          <p:cNvSpPr txBox="1"/>
          <p:nvPr/>
        </p:nvSpPr>
        <p:spPr>
          <a:xfrm>
            <a:off x="457206" y="6096000"/>
            <a:ext cx="45719" cy="40011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037096"/>
      </p:ext>
    </p:extLst>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25791841"/>
              </p:ext>
            </p:extLst>
          </p:nvPr>
        </p:nvGraphicFramePr>
        <p:xfrm>
          <a:off x="228600" y="137160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ctrTitle"/>
          </p:nvPr>
        </p:nvSpPr>
        <p:spPr/>
        <p:txBody>
          <a:bodyPr/>
          <a:lstStyle/>
          <a:p>
            <a:r>
              <a:rPr lang="en-US" dirty="0" smtClean="0"/>
              <a:t>An Integrated Health System</a:t>
            </a:r>
            <a:endParaRPr lang="en-US" dirty="0"/>
          </a:p>
        </p:txBody>
      </p:sp>
      <p:sp>
        <p:nvSpPr>
          <p:cNvPr id="4" name="Subtitle 3"/>
          <p:cNvSpPr>
            <a:spLocks noGrp="1"/>
          </p:cNvSpPr>
          <p:nvPr>
            <p:ph type="subTitle" idx="10"/>
          </p:nvPr>
        </p:nvSpPr>
        <p:spPr/>
        <p:txBody>
          <a:bodyPr/>
          <a:lstStyle/>
          <a:p>
            <a:endParaRPr lang="en-US"/>
          </a:p>
        </p:txBody>
      </p:sp>
    </p:spTree>
    <p:extLst>
      <p:ext uri="{BB962C8B-B14F-4D97-AF65-F5344CB8AC3E}">
        <p14:creationId xmlns:p14="http://schemas.microsoft.com/office/powerpoint/2010/main" val="3837856729"/>
      </p:ext>
    </p:extLst>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mple-Vibrant-PPTX-0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0307" cy="6858000"/>
          </a:xfrm>
          <a:prstGeom prst="rect">
            <a:avLst/>
          </a:prstGeom>
        </p:spPr>
      </p:pic>
    </p:spTree>
    <p:extLst>
      <p:ext uri="{BB962C8B-B14F-4D97-AF65-F5344CB8AC3E}">
        <p14:creationId xmlns:p14="http://schemas.microsoft.com/office/powerpoint/2010/main" val="2217655580"/>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5" name="Group 5"/>
          <p:cNvGrpSpPr>
            <a:grpSpLocks/>
          </p:cNvGrpSpPr>
          <p:nvPr/>
        </p:nvGrpSpPr>
        <p:grpSpPr bwMode="auto">
          <a:xfrm>
            <a:off x="228603" y="3048044"/>
            <a:ext cx="4276428" cy="2395537"/>
            <a:chOff x="2419699" y="4267199"/>
            <a:chExt cx="4275832" cy="2396192"/>
          </a:xfrm>
        </p:grpSpPr>
        <p:sp>
          <p:nvSpPr>
            <p:cNvPr id="8" name="TextBox 7"/>
            <p:cNvSpPr txBox="1"/>
            <p:nvPr/>
          </p:nvSpPr>
          <p:spPr>
            <a:xfrm rot="5400000">
              <a:off x="5188276" y="5156135"/>
              <a:ext cx="2091310" cy="923201"/>
            </a:xfrm>
            <a:prstGeom prst="rect">
              <a:avLst/>
            </a:prstGeom>
            <a:noFill/>
          </p:spPr>
          <p:txBody>
            <a:bodyPr>
              <a:spAutoFit/>
            </a:bodyPr>
            <a:lstStyle/>
            <a:p>
              <a:pPr defTabSz="914400">
                <a:defRPr/>
              </a:pPr>
              <a:r>
                <a:rPr lang="en-US" sz="5400" dirty="0">
                  <a:solidFill>
                    <a:prstClr val="black"/>
                  </a:solidFill>
                  <a:effectLst>
                    <a:outerShdw blurRad="38100" dist="38100" dir="2700000" algn="tl">
                      <a:srgbClr val="000000">
                        <a:alpha val="43137"/>
                      </a:srgbClr>
                    </a:outerShdw>
                  </a:effectLst>
                  <a:latin typeface="Century Gothic" pitchFamily="34" charset="0"/>
                  <a:ea typeface="ＭＳ Ｐゴシック" charset="0"/>
                  <a:cs typeface="ＭＳ Ｐゴシック" charset="0"/>
                </a:rPr>
                <a:t>2020</a:t>
              </a:r>
            </a:p>
          </p:txBody>
        </p:sp>
        <p:sp>
          <p:nvSpPr>
            <p:cNvPr id="9" name="TextBox 8"/>
            <p:cNvSpPr txBox="1"/>
            <p:nvPr/>
          </p:nvSpPr>
          <p:spPr>
            <a:xfrm>
              <a:off x="2419699" y="4267199"/>
              <a:ext cx="3825343" cy="2247384"/>
            </a:xfrm>
            <a:prstGeom prst="rect">
              <a:avLst/>
            </a:prstGeom>
            <a:noFill/>
          </p:spPr>
          <p:txBody>
            <a:bodyPr>
              <a:spAutoFit/>
            </a:bodyPr>
            <a:lstStyle/>
            <a:p>
              <a:pPr defTabSz="914400">
                <a:defRPr/>
              </a:pPr>
              <a:r>
                <a:rPr lang="en-US" sz="14000" dirty="0">
                  <a:solidFill>
                    <a:prstClr val="black"/>
                  </a:solidFill>
                  <a:effectLst>
                    <a:outerShdw blurRad="38100" dist="38100" dir="2700000" algn="tl">
                      <a:srgbClr val="000000">
                        <a:alpha val="43137"/>
                      </a:srgbClr>
                    </a:outerShdw>
                  </a:effectLst>
                  <a:latin typeface="Century Gothic" pitchFamily="34" charset="0"/>
                  <a:ea typeface="ＭＳ Ｐゴシック" charset="0"/>
                  <a:cs typeface="ＭＳ Ｐゴシック" charset="0"/>
                </a:rPr>
                <a:t>20%</a:t>
              </a:r>
            </a:p>
          </p:txBody>
        </p:sp>
        <p:pic>
          <p:nvPicPr>
            <p:cNvPr id="12391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9308" y="4762881"/>
              <a:ext cx="1777492" cy="133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1"/>
          <p:cNvSpPr txBox="1">
            <a:spLocks/>
          </p:cNvSpPr>
          <p:nvPr/>
        </p:nvSpPr>
        <p:spPr>
          <a:xfrm>
            <a:off x="152406" y="1447802"/>
            <a:ext cx="8991599" cy="1008063"/>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solidFill>
                  <a:srgbClr val="FF0000"/>
                </a:solidFill>
                <a:latin typeface="Century Gothic" charset="0"/>
                <a:ea typeface="ＭＳ Ｐゴシック" charset="0"/>
                <a:cs typeface="Century Gothic" charset="0"/>
              </a:rPr>
              <a:t>American Heart Association 2020 </a:t>
            </a:r>
            <a:r>
              <a:rPr lang="en-US" sz="4000" dirty="0">
                <a:solidFill>
                  <a:srgbClr val="FF0000"/>
                </a:solidFill>
                <a:latin typeface="Century Gothic" charset="0"/>
                <a:ea typeface="ＭＳ Ｐゴシック" charset="0"/>
                <a:cs typeface="Century Gothic" charset="0"/>
              </a:rPr>
              <a:t>Impact Goal </a:t>
            </a:r>
          </a:p>
        </p:txBody>
      </p:sp>
      <p:pic>
        <p:nvPicPr>
          <p:cNvPr id="12390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465" y="5111796"/>
            <a:ext cx="18954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a:xfrm>
            <a:off x="4419600" y="2819404"/>
            <a:ext cx="4495800" cy="3108544"/>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en-US" sz="2800" dirty="0">
                <a:solidFill>
                  <a:prstClr val="black"/>
                </a:solidFill>
                <a:effectLst>
                  <a:outerShdw blurRad="38100" dist="38100" dir="2700000" algn="tl">
                    <a:srgbClr val="000000">
                      <a:alpha val="43137"/>
                    </a:srgbClr>
                  </a:outerShdw>
                </a:effectLst>
                <a:latin typeface="Calibri"/>
              </a:rPr>
              <a:t>“</a:t>
            </a:r>
            <a:r>
              <a:rPr lang="en-US" sz="2800" b="1" dirty="0">
                <a:solidFill>
                  <a:prstClr val="black"/>
                </a:solidFill>
                <a:effectLst>
                  <a:outerShdw blurRad="38100" dist="38100" dir="2700000" algn="tl">
                    <a:srgbClr val="000000">
                      <a:alpha val="43137"/>
                    </a:srgbClr>
                  </a:outerShdw>
                </a:effectLst>
                <a:latin typeface="Calibri"/>
              </a:rPr>
              <a:t>By 2020, to improve the </a:t>
            </a:r>
            <a:r>
              <a:rPr lang="en-US" sz="2800" b="1" u="sng" dirty="0">
                <a:solidFill>
                  <a:prstClr val="black"/>
                </a:solidFill>
                <a:effectLst>
                  <a:outerShdw blurRad="38100" dist="38100" dir="2700000" algn="tl">
                    <a:srgbClr val="000000">
                      <a:alpha val="43137"/>
                    </a:srgbClr>
                  </a:outerShdw>
                </a:effectLst>
                <a:latin typeface="Calibri"/>
              </a:rPr>
              <a:t>cardiovascular health </a:t>
            </a:r>
            <a:r>
              <a:rPr lang="en-US" sz="2800" b="1" dirty="0" smtClean="0">
                <a:solidFill>
                  <a:prstClr val="black"/>
                </a:solidFill>
                <a:effectLst>
                  <a:outerShdw blurRad="38100" dist="38100" dir="2700000" algn="tl">
                    <a:srgbClr val="000000">
                      <a:alpha val="43137"/>
                    </a:srgbClr>
                  </a:outerShdw>
                </a:effectLst>
                <a:latin typeface="Calibri"/>
              </a:rPr>
              <a:t>of all </a:t>
            </a:r>
            <a:r>
              <a:rPr lang="en-US" sz="2800" b="1" dirty="0">
                <a:solidFill>
                  <a:prstClr val="black"/>
                </a:solidFill>
                <a:effectLst>
                  <a:outerShdw blurRad="38100" dist="38100" dir="2700000" algn="tl">
                    <a:srgbClr val="000000">
                      <a:alpha val="43137"/>
                    </a:srgbClr>
                  </a:outerShdw>
                </a:effectLst>
                <a:latin typeface="Calibri"/>
              </a:rPr>
              <a:t>Americans by 20% </a:t>
            </a:r>
            <a:r>
              <a:rPr lang="en-US" sz="2800" dirty="0">
                <a:solidFill>
                  <a:prstClr val="black"/>
                </a:solidFill>
                <a:effectLst>
                  <a:outerShdw blurRad="38100" dist="38100" dir="2700000" algn="tl">
                    <a:srgbClr val="000000">
                      <a:alpha val="43137"/>
                    </a:srgbClr>
                  </a:outerShdw>
                </a:effectLst>
                <a:latin typeface="Calibri"/>
              </a:rPr>
              <a:t>while </a:t>
            </a:r>
            <a:r>
              <a:rPr lang="en-US" sz="2800" u="sng" dirty="0">
                <a:solidFill>
                  <a:prstClr val="black"/>
                </a:solidFill>
                <a:effectLst>
                  <a:outerShdw blurRad="38100" dist="38100" dir="2700000" algn="tl">
                    <a:srgbClr val="000000">
                      <a:alpha val="43137"/>
                    </a:srgbClr>
                  </a:outerShdw>
                </a:effectLst>
                <a:latin typeface="Calibri"/>
              </a:rPr>
              <a:t>reducing deaths </a:t>
            </a:r>
            <a:r>
              <a:rPr lang="en-US" sz="2800" dirty="0">
                <a:solidFill>
                  <a:prstClr val="black"/>
                </a:solidFill>
                <a:effectLst>
                  <a:outerShdw blurRad="38100" dist="38100" dir="2700000" algn="tl">
                    <a:srgbClr val="000000">
                      <a:alpha val="43137"/>
                    </a:srgbClr>
                  </a:outerShdw>
                </a:effectLst>
                <a:latin typeface="Calibri"/>
              </a:rPr>
              <a:t>from cardiovascular diseases and stroke by 20%.”</a:t>
            </a:r>
          </a:p>
        </p:txBody>
      </p:sp>
    </p:spTree>
    <p:extLst>
      <p:ext uri="{BB962C8B-B14F-4D97-AF65-F5344CB8AC3E}">
        <p14:creationId xmlns:p14="http://schemas.microsoft.com/office/powerpoint/2010/main" val="387609107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bwMode="auto">
          <a:xfrm>
            <a:off x="0" y="477672"/>
            <a:ext cx="9144000" cy="9399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4000" dirty="0" smtClean="0">
                <a:solidFill>
                  <a:srgbClr val="FF0000"/>
                </a:solidFill>
                <a:latin typeface="Century Gothic" charset="0"/>
                <a:cs typeface="Century Gothic" charset="0"/>
              </a:rPr>
              <a:t>Ideal Cardiovascular Health:</a:t>
            </a:r>
            <a:br>
              <a:rPr lang="en-US" sz="4000" dirty="0" smtClean="0">
                <a:solidFill>
                  <a:srgbClr val="FF0000"/>
                </a:solidFill>
                <a:latin typeface="Century Gothic" charset="0"/>
                <a:cs typeface="Century Gothic" charset="0"/>
              </a:rPr>
            </a:br>
            <a:r>
              <a:rPr lang="en-US" sz="4000" dirty="0" smtClean="0">
                <a:solidFill>
                  <a:srgbClr val="FF0000"/>
                </a:solidFill>
                <a:latin typeface="Century Gothic" charset="0"/>
                <a:cs typeface="Century Gothic" charset="0"/>
              </a:rPr>
              <a:t>Life’s </a:t>
            </a:r>
            <a:r>
              <a:rPr lang="en-US" sz="4000" dirty="0">
                <a:solidFill>
                  <a:srgbClr val="FF0000"/>
                </a:solidFill>
                <a:latin typeface="Century Gothic" charset="0"/>
                <a:cs typeface="Century Gothic" charset="0"/>
              </a:rPr>
              <a:t>Simple 7</a:t>
            </a:r>
          </a:p>
        </p:txBody>
      </p:sp>
      <p:sp>
        <p:nvSpPr>
          <p:cNvPr id="124930" name="Content Placeholder 2"/>
          <p:cNvSpPr>
            <a:spLocks noGrp="1"/>
          </p:cNvSpPr>
          <p:nvPr>
            <p:ph idx="1"/>
          </p:nvPr>
        </p:nvSpPr>
        <p:spPr bwMode="auto">
          <a:xfrm>
            <a:off x="457200" y="1801505"/>
            <a:ext cx="8229600" cy="4324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fontAlgn="t" hangingPunct="1">
              <a:buNone/>
            </a:pPr>
            <a:endParaRPr lang="en-US" sz="2800" dirty="0" smtClean="0">
              <a:latin typeface="Calibri" charset="0"/>
            </a:endParaRPr>
          </a:p>
          <a:p>
            <a:pPr eaLnBrk="1" fontAlgn="t" hangingPunct="1"/>
            <a:r>
              <a:rPr lang="en-US" sz="2800" dirty="0" smtClean="0">
                <a:latin typeface="Calibri" charset="0"/>
              </a:rPr>
              <a:t>Smoking </a:t>
            </a:r>
            <a:r>
              <a:rPr lang="en-US" sz="2800" dirty="0">
                <a:latin typeface="Calibri" charset="0"/>
              </a:rPr>
              <a:t>Status</a:t>
            </a:r>
          </a:p>
          <a:p>
            <a:pPr eaLnBrk="1" fontAlgn="t" hangingPunct="1"/>
            <a:r>
              <a:rPr lang="en-US" sz="2800" dirty="0">
                <a:latin typeface="Calibri" charset="0"/>
              </a:rPr>
              <a:t>Physical Activity</a:t>
            </a:r>
          </a:p>
          <a:p>
            <a:pPr eaLnBrk="1" fontAlgn="t" hangingPunct="1"/>
            <a:r>
              <a:rPr lang="en-US" sz="2800" dirty="0">
                <a:latin typeface="Calibri" charset="0"/>
              </a:rPr>
              <a:t>Healthy Diet</a:t>
            </a:r>
          </a:p>
          <a:p>
            <a:pPr eaLnBrk="1" fontAlgn="t" hangingPunct="1"/>
            <a:r>
              <a:rPr lang="en-US" sz="2800" dirty="0">
                <a:latin typeface="Calibri" charset="0"/>
              </a:rPr>
              <a:t>Healthy Weight</a:t>
            </a:r>
          </a:p>
          <a:p>
            <a:pPr eaLnBrk="1" fontAlgn="t" hangingPunct="1"/>
            <a:r>
              <a:rPr lang="en-US" sz="2800" dirty="0">
                <a:latin typeface="Calibri" charset="0"/>
              </a:rPr>
              <a:t>Blood Pressure</a:t>
            </a:r>
          </a:p>
          <a:p>
            <a:pPr eaLnBrk="1" fontAlgn="t" hangingPunct="1"/>
            <a:r>
              <a:rPr lang="en-US" sz="2800" dirty="0">
                <a:latin typeface="Calibri" charset="0"/>
              </a:rPr>
              <a:t>Cholesterol </a:t>
            </a:r>
          </a:p>
          <a:p>
            <a:pPr eaLnBrk="1" fontAlgn="t" hangingPunct="1"/>
            <a:r>
              <a:rPr lang="en-US" sz="2800" dirty="0">
                <a:latin typeface="Calibri" charset="0"/>
              </a:rPr>
              <a:t>Blood Glucose</a:t>
            </a:r>
          </a:p>
          <a:p>
            <a:endParaRPr lang="en-US" dirty="0">
              <a:latin typeface="Calibri" charset="0"/>
            </a:endParaRPr>
          </a:p>
        </p:txBody>
      </p:sp>
    </p:spTree>
    <p:extLst>
      <p:ext uri="{BB962C8B-B14F-4D97-AF65-F5344CB8AC3E}">
        <p14:creationId xmlns:p14="http://schemas.microsoft.com/office/powerpoint/2010/main" val="30207143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228731641"/>
              </p:ext>
            </p:extLst>
          </p:nvPr>
        </p:nvGraphicFramePr>
        <p:xfrm>
          <a:off x="0" y="982983"/>
          <a:ext cx="9144002" cy="6408419"/>
        </p:xfrm>
        <a:graphic>
          <a:graphicData uri="http://schemas.openxmlformats.org/drawingml/2006/table">
            <a:tbl>
              <a:tblPr firstRow="1" bandRow="1">
                <a:tableStyleId>{E269D01E-BC32-4049-B463-5C60D7B0CCD2}</a:tableStyleId>
              </a:tblPr>
              <a:tblGrid>
                <a:gridCol w="859692"/>
                <a:gridCol w="2422771"/>
                <a:gridCol w="1875693"/>
                <a:gridCol w="2110155"/>
                <a:gridCol w="1875691"/>
              </a:tblGrid>
              <a:tr h="412913">
                <a:tc gridSpan="2">
                  <a:txBody>
                    <a:bodyPr/>
                    <a:lstStyle/>
                    <a:p>
                      <a:pPr algn="ctr"/>
                      <a:r>
                        <a:rPr lang="en-US" sz="1600" dirty="0" smtClean="0">
                          <a:solidFill>
                            <a:schemeClr val="tx1"/>
                          </a:solidFill>
                          <a:latin typeface="Calibri" pitchFamily="34" charset="0"/>
                        </a:rPr>
                        <a:t>LIFE’S SIMPLE 7</a:t>
                      </a:r>
                      <a:endParaRPr lang="en-US" sz="1600" dirty="0">
                        <a:solidFill>
                          <a:schemeClr val="tx1"/>
                        </a:solidFill>
                        <a:latin typeface="Calibri" pitchFamily="34" charset="0"/>
                      </a:endParaRPr>
                    </a:p>
                  </a:txBody>
                  <a:tcPr>
                    <a:solidFill>
                      <a:schemeClr val="bg1">
                        <a:lumMod val="85000"/>
                      </a:schemeClr>
                    </a:solidFill>
                  </a:tcPr>
                </a:tc>
                <a:tc hMerge="1">
                  <a:txBody>
                    <a:bodyPr/>
                    <a:lstStyle/>
                    <a:p>
                      <a:pPr algn="ctr"/>
                      <a:endParaRPr lang="en-US" sz="1600" dirty="0">
                        <a:solidFill>
                          <a:schemeClr val="tx1"/>
                        </a:solidFill>
                        <a:latin typeface="Calibri" pitchFamily="34" charset="0"/>
                      </a:endParaRPr>
                    </a:p>
                  </a:txBody>
                  <a:tcPr>
                    <a:solidFill>
                      <a:schemeClr val="bg1">
                        <a:lumMod val="85000"/>
                      </a:schemeClr>
                    </a:solidFill>
                  </a:tcPr>
                </a:tc>
                <a:tc>
                  <a:txBody>
                    <a:bodyPr/>
                    <a:lstStyle/>
                    <a:p>
                      <a:pPr algn="ctr"/>
                      <a:r>
                        <a:rPr lang="en-US" sz="1600" dirty="0" smtClean="0">
                          <a:solidFill>
                            <a:schemeClr val="bg1"/>
                          </a:solidFill>
                          <a:latin typeface="Calibri" pitchFamily="34" charset="0"/>
                        </a:rPr>
                        <a:t>POOR</a:t>
                      </a:r>
                      <a:endParaRPr lang="en-US" sz="1600" dirty="0">
                        <a:solidFill>
                          <a:schemeClr val="bg1"/>
                        </a:solidFill>
                        <a:latin typeface="Calibri" pitchFamily="34" charset="0"/>
                      </a:endParaRPr>
                    </a:p>
                  </a:txBody>
                  <a:tcPr>
                    <a:solidFill>
                      <a:srgbClr val="C00000"/>
                    </a:solidFill>
                  </a:tcPr>
                </a:tc>
                <a:tc>
                  <a:txBody>
                    <a:bodyPr/>
                    <a:lstStyle/>
                    <a:p>
                      <a:pPr algn="ctr"/>
                      <a:r>
                        <a:rPr lang="en-US" sz="1600" dirty="0" smtClean="0">
                          <a:solidFill>
                            <a:schemeClr val="tx1"/>
                          </a:solidFill>
                          <a:latin typeface="Calibri" pitchFamily="34" charset="0"/>
                        </a:rPr>
                        <a:t>INTERMEDIATE</a:t>
                      </a:r>
                      <a:endParaRPr lang="en-US" sz="1600" dirty="0">
                        <a:solidFill>
                          <a:schemeClr val="tx1"/>
                        </a:solidFill>
                        <a:latin typeface="Calibri" pitchFamily="34" charset="0"/>
                      </a:endParaRPr>
                    </a:p>
                  </a:txBody>
                  <a:tcPr>
                    <a:solidFill>
                      <a:srgbClr val="FFFF00"/>
                    </a:solidFill>
                  </a:tcPr>
                </a:tc>
                <a:tc>
                  <a:txBody>
                    <a:bodyPr/>
                    <a:lstStyle/>
                    <a:p>
                      <a:pPr algn="ctr"/>
                      <a:r>
                        <a:rPr lang="en-US" sz="1600" dirty="0" smtClean="0">
                          <a:solidFill>
                            <a:schemeClr val="bg1"/>
                          </a:solidFill>
                          <a:latin typeface="Calibri" pitchFamily="34" charset="0"/>
                        </a:rPr>
                        <a:t>IDEAL</a:t>
                      </a:r>
                    </a:p>
                  </a:txBody>
                  <a:tcPr>
                    <a:solidFill>
                      <a:srgbClr val="009900"/>
                    </a:solidFill>
                  </a:tcPr>
                </a:tc>
              </a:tr>
              <a:tr h="751503">
                <a:tc>
                  <a:txBody>
                    <a:bodyPr/>
                    <a:lstStyle/>
                    <a:p>
                      <a:pPr lvl="1"/>
                      <a:endParaRPr lang="en-US" sz="1200" kern="1200" dirty="0" smtClean="0">
                        <a:solidFill>
                          <a:schemeClr val="tx1"/>
                        </a:solidFill>
                        <a:latin typeface="Calibri" pitchFamily="34" charset="0"/>
                        <a:ea typeface="+mn-ea"/>
                        <a:cs typeface="+mn-cs"/>
                      </a:endParaRPr>
                    </a:p>
                  </a:txBody>
                  <a:tcPr>
                    <a:solidFill>
                      <a:schemeClr val="bg1">
                        <a:lumMod val="95000"/>
                      </a:schemeClr>
                    </a:solidFill>
                  </a:tcPr>
                </a:tc>
                <a:tc>
                  <a:txBody>
                    <a:bodyPr/>
                    <a:lstStyle/>
                    <a:p>
                      <a:r>
                        <a:rPr lang="en-US" sz="1400" b="1" dirty="0" smtClean="0">
                          <a:solidFill>
                            <a:schemeClr val="tx1"/>
                          </a:solidFill>
                          <a:latin typeface="Calibri" pitchFamily="34" charset="0"/>
                        </a:rPr>
                        <a:t>Smoking</a:t>
                      </a:r>
                      <a:r>
                        <a:rPr lang="en-US" sz="1400" b="1" baseline="0" dirty="0" smtClean="0">
                          <a:solidFill>
                            <a:schemeClr val="tx1"/>
                          </a:solidFill>
                          <a:latin typeface="Calibri" pitchFamily="34" charset="0"/>
                        </a:rPr>
                        <a:t> Status</a:t>
                      </a:r>
                    </a:p>
                    <a:p>
                      <a:pPr lvl="1"/>
                      <a:r>
                        <a:rPr lang="en-US" sz="1200" baseline="0" dirty="0" smtClean="0">
                          <a:solidFill>
                            <a:schemeClr val="tx1"/>
                          </a:solidFill>
                          <a:latin typeface="Calibri" pitchFamily="34" charset="0"/>
                        </a:rPr>
                        <a:t>Adults</a:t>
                      </a:r>
                      <a:r>
                        <a:rPr lang="en-US" sz="1200" kern="1200" baseline="0" dirty="0" smtClean="0">
                          <a:solidFill>
                            <a:schemeClr val="tx1"/>
                          </a:solidFill>
                          <a:latin typeface="Calibri" pitchFamily="34" charset="0"/>
                          <a:ea typeface="+mn-ea"/>
                          <a:cs typeface="+mn-cs"/>
                        </a:rPr>
                        <a:t> &gt;20 years of age</a:t>
                      </a:r>
                    </a:p>
                    <a:p>
                      <a:pPr lvl="1"/>
                      <a:r>
                        <a:rPr lang="en-US" sz="1200" baseline="0" dirty="0" smtClean="0">
                          <a:solidFill>
                            <a:schemeClr val="tx1"/>
                          </a:solidFill>
                          <a:latin typeface="Calibri" pitchFamily="34" charset="0"/>
                        </a:rPr>
                        <a:t>Children (12–19)</a:t>
                      </a:r>
                      <a:endParaRPr lang="en-US" sz="1200" dirty="0">
                        <a:solidFill>
                          <a:schemeClr val="tx1"/>
                        </a:solidFill>
                        <a:latin typeface="Calibri" pitchFamily="34" charset="0"/>
                      </a:endParaRPr>
                    </a:p>
                  </a:txBody>
                  <a:tcPr>
                    <a:solidFill>
                      <a:schemeClr val="bg1">
                        <a:lumMod val="95000"/>
                      </a:schemeClr>
                    </a:solidFill>
                  </a:tcPr>
                </a:tc>
                <a:tc>
                  <a:txBody>
                    <a:bodyPr/>
                    <a:lstStyle/>
                    <a:p>
                      <a:pPr algn="ctr"/>
                      <a:endParaRPr lang="en-US" sz="1100" dirty="0" smtClean="0">
                        <a:solidFill>
                          <a:schemeClr val="tx1"/>
                        </a:solidFill>
                        <a:latin typeface="Calibri" pitchFamily="34" charset="0"/>
                      </a:endParaRPr>
                    </a:p>
                    <a:p>
                      <a:pPr algn="ctr"/>
                      <a:r>
                        <a:rPr lang="en-US" sz="1100" dirty="0" smtClean="0">
                          <a:solidFill>
                            <a:schemeClr val="tx1"/>
                          </a:solidFill>
                          <a:latin typeface="Calibri" pitchFamily="34" charset="0"/>
                        </a:rPr>
                        <a:t>Current Smoker</a:t>
                      </a:r>
                    </a:p>
                    <a:p>
                      <a:pPr algn="ctr"/>
                      <a:r>
                        <a:rPr lang="en-US" sz="1100" dirty="0" smtClean="0">
                          <a:solidFill>
                            <a:schemeClr val="tx1"/>
                          </a:solidFill>
                          <a:latin typeface="Calibri" pitchFamily="34" charset="0"/>
                        </a:rPr>
                        <a:t>Tried prior</a:t>
                      </a:r>
                      <a:r>
                        <a:rPr lang="en-US" sz="1100" baseline="0" dirty="0" smtClean="0">
                          <a:solidFill>
                            <a:schemeClr val="tx1"/>
                          </a:solidFill>
                          <a:latin typeface="Calibri" pitchFamily="34" charset="0"/>
                        </a:rPr>
                        <a:t> 30 days</a:t>
                      </a:r>
                      <a:endParaRPr lang="en-US" sz="1100" dirty="0">
                        <a:solidFill>
                          <a:schemeClr val="tx1"/>
                        </a:solidFill>
                        <a:latin typeface="Calibri" pitchFamily="34" charset="0"/>
                      </a:endParaRPr>
                    </a:p>
                  </a:txBody>
                  <a:tcPr>
                    <a:solidFill>
                      <a:schemeClr val="bg1">
                        <a:lumMod val="95000"/>
                      </a:schemeClr>
                    </a:solidFill>
                  </a:tcPr>
                </a:tc>
                <a:tc>
                  <a:txBody>
                    <a:bodyPr/>
                    <a:lstStyle/>
                    <a:p>
                      <a:pPr algn="ctr"/>
                      <a:endParaRPr lang="en-US" sz="1100" dirty="0" smtClean="0">
                        <a:solidFill>
                          <a:schemeClr val="tx1"/>
                        </a:solidFill>
                        <a:latin typeface="Calibri" pitchFamily="34" charset="0"/>
                      </a:endParaRPr>
                    </a:p>
                    <a:p>
                      <a:pPr algn="ctr"/>
                      <a:r>
                        <a:rPr lang="en-US" sz="1100" dirty="0" smtClean="0">
                          <a:solidFill>
                            <a:schemeClr val="tx1"/>
                          </a:solidFill>
                          <a:latin typeface="Calibri" pitchFamily="34" charset="0"/>
                        </a:rPr>
                        <a:t>Former</a:t>
                      </a:r>
                      <a:r>
                        <a:rPr lang="en-US" sz="1100" baseline="0" dirty="0" smtClean="0">
                          <a:solidFill>
                            <a:schemeClr val="tx1"/>
                          </a:solidFill>
                          <a:latin typeface="Calibri" pitchFamily="34" charset="0"/>
                        </a:rPr>
                        <a:t>  ≤ 12 mos</a:t>
                      </a:r>
                      <a:endParaRPr lang="en-US" sz="1100" dirty="0" smtClean="0">
                        <a:solidFill>
                          <a:schemeClr val="tx1"/>
                        </a:solidFill>
                        <a:latin typeface="Calibri" pitchFamily="34" charset="0"/>
                      </a:endParaRPr>
                    </a:p>
                  </a:txBody>
                  <a:tcPr>
                    <a:solidFill>
                      <a:schemeClr val="bg1">
                        <a:lumMod val="95000"/>
                      </a:schemeClr>
                    </a:solidFill>
                  </a:tcPr>
                </a:tc>
                <a:tc>
                  <a:txBody>
                    <a:bodyPr/>
                    <a:lstStyle/>
                    <a:p>
                      <a:pPr algn="ctr"/>
                      <a:endParaRPr lang="en-US" sz="1100" dirty="0" smtClean="0">
                        <a:solidFill>
                          <a:schemeClr val="tx1"/>
                        </a:solidFill>
                        <a:latin typeface="Calibri" pitchFamily="34" charset="0"/>
                      </a:endParaRPr>
                    </a:p>
                    <a:p>
                      <a:pPr algn="ctr"/>
                      <a:r>
                        <a:rPr lang="en-US" sz="1100" dirty="0" smtClean="0">
                          <a:solidFill>
                            <a:schemeClr val="tx1"/>
                          </a:solidFill>
                          <a:latin typeface="Calibri" pitchFamily="34" charset="0"/>
                        </a:rPr>
                        <a:t>Never /</a:t>
                      </a:r>
                      <a:r>
                        <a:rPr lang="en-US" sz="1100" baseline="0" dirty="0" smtClean="0">
                          <a:solidFill>
                            <a:schemeClr val="tx1"/>
                          </a:solidFill>
                          <a:latin typeface="Calibri" pitchFamily="34" charset="0"/>
                        </a:rPr>
                        <a:t>quit </a:t>
                      </a:r>
                      <a:r>
                        <a:rPr lang="en-US" sz="1100" baseline="0" dirty="0" smtClean="0">
                          <a:solidFill>
                            <a:schemeClr val="tx1"/>
                          </a:solidFill>
                          <a:latin typeface="Calibri" pitchFamily="34" charset="0"/>
                          <a:cs typeface="Times New Roman"/>
                        </a:rPr>
                        <a:t>≥ 12 mos</a:t>
                      </a:r>
                      <a:endParaRPr lang="en-US" sz="1100" dirty="0">
                        <a:solidFill>
                          <a:schemeClr val="tx1"/>
                        </a:solidFill>
                        <a:latin typeface="Calibri" pitchFamily="34" charset="0"/>
                      </a:endParaRPr>
                    </a:p>
                  </a:txBody>
                  <a:tcPr>
                    <a:solidFill>
                      <a:schemeClr val="bg1">
                        <a:lumMod val="95000"/>
                      </a:schemeClr>
                    </a:solidFill>
                  </a:tcPr>
                </a:tc>
              </a:tr>
              <a:tr h="1180933">
                <a:tc>
                  <a:txBody>
                    <a:bodyPr/>
                    <a:lstStyle/>
                    <a:p>
                      <a:pPr lvl="1"/>
                      <a:endParaRPr lang="en-US" sz="1200" baseline="0" dirty="0" smtClean="0">
                        <a:solidFill>
                          <a:schemeClr val="tx1"/>
                        </a:solidFill>
                        <a:latin typeface="Calibri" pitchFamily="34" charset="0"/>
                      </a:endParaRPr>
                    </a:p>
                  </a:txBody>
                  <a:tcPr>
                    <a:solidFill>
                      <a:schemeClr val="bg1">
                        <a:lumMod val="85000"/>
                      </a:schemeClr>
                    </a:solidFill>
                  </a:tcPr>
                </a:tc>
                <a:tc>
                  <a:txBody>
                    <a:bodyPr/>
                    <a:lstStyle/>
                    <a:p>
                      <a:r>
                        <a:rPr lang="en-US" sz="1400" b="1" dirty="0" smtClean="0">
                          <a:solidFill>
                            <a:schemeClr val="tx1"/>
                          </a:solidFill>
                          <a:latin typeface="Calibri" pitchFamily="34" charset="0"/>
                        </a:rPr>
                        <a:t>Physical Activity</a:t>
                      </a:r>
                    </a:p>
                    <a:p>
                      <a:pPr lvl="1"/>
                      <a:r>
                        <a:rPr lang="en-US" sz="1200" baseline="0" dirty="0" smtClean="0">
                          <a:solidFill>
                            <a:schemeClr val="tx1"/>
                          </a:solidFill>
                          <a:latin typeface="Calibri" pitchFamily="34" charset="0"/>
                        </a:rPr>
                        <a:t>Adults &gt; 20 years of age</a:t>
                      </a:r>
                    </a:p>
                    <a:p>
                      <a:pPr lvl="1"/>
                      <a:endParaRPr lang="en-US" sz="800" baseline="0" dirty="0" smtClean="0">
                        <a:solidFill>
                          <a:schemeClr val="tx1"/>
                        </a:solidFill>
                        <a:latin typeface="Calibri" pitchFamily="34" charset="0"/>
                      </a:endParaRPr>
                    </a:p>
                    <a:p>
                      <a:pPr lvl="1"/>
                      <a:r>
                        <a:rPr lang="en-US" sz="1200" baseline="0" dirty="0" smtClean="0">
                          <a:solidFill>
                            <a:schemeClr val="tx1"/>
                          </a:solidFill>
                          <a:latin typeface="Calibri" pitchFamily="34" charset="0"/>
                        </a:rPr>
                        <a:t>Children 12-19 years of age</a:t>
                      </a:r>
                    </a:p>
                  </a:txBody>
                  <a:tcPr>
                    <a:solidFill>
                      <a:schemeClr val="bg1">
                        <a:lumMod val="85000"/>
                      </a:schemeClr>
                    </a:solidFill>
                  </a:tcPr>
                </a:tc>
                <a:tc>
                  <a:txBody>
                    <a:bodyPr/>
                    <a:lstStyle/>
                    <a:p>
                      <a:pPr marL="0" marR="0" algn="ctr">
                        <a:spcBef>
                          <a:spcPts val="0"/>
                        </a:spcBef>
                        <a:spcAft>
                          <a:spcPts val="0"/>
                        </a:spcAft>
                      </a:pPr>
                      <a:endParaRPr lang="en-US" sz="1100" dirty="0" smtClean="0">
                        <a:solidFill>
                          <a:schemeClr val="tx1"/>
                        </a:solidFill>
                        <a:latin typeface="Calibri" pitchFamily="34" charset="0"/>
                        <a:ea typeface="Times New Roman"/>
                      </a:endParaRPr>
                    </a:p>
                    <a:p>
                      <a:pPr marL="0" marR="0" algn="ctr">
                        <a:spcBef>
                          <a:spcPts val="0"/>
                        </a:spcBef>
                        <a:spcAft>
                          <a:spcPts val="0"/>
                        </a:spcAft>
                      </a:pPr>
                      <a:r>
                        <a:rPr lang="en-US" sz="1100" dirty="0" smtClean="0">
                          <a:solidFill>
                            <a:schemeClr val="tx1"/>
                          </a:solidFill>
                          <a:latin typeface="Calibri" pitchFamily="34" charset="0"/>
                          <a:ea typeface="Times New Roman"/>
                        </a:rPr>
                        <a:t>None</a:t>
                      </a:r>
                    </a:p>
                    <a:p>
                      <a:pPr marL="0" marR="0" algn="ctr">
                        <a:spcBef>
                          <a:spcPts val="0"/>
                        </a:spcBef>
                        <a:spcAft>
                          <a:spcPts val="0"/>
                        </a:spcAft>
                      </a:pPr>
                      <a:endParaRPr lang="en-US" sz="1100" dirty="0" smtClean="0">
                        <a:solidFill>
                          <a:schemeClr val="tx1"/>
                        </a:solidFill>
                        <a:latin typeface="Calibri" pitchFamily="34" charset="0"/>
                        <a:ea typeface="Times New Roman"/>
                      </a:endParaRPr>
                    </a:p>
                    <a:p>
                      <a:pPr marL="0" marR="0" algn="ctr">
                        <a:spcBef>
                          <a:spcPts val="0"/>
                        </a:spcBef>
                        <a:spcAft>
                          <a:spcPts val="0"/>
                        </a:spcAft>
                      </a:pPr>
                      <a:r>
                        <a:rPr lang="en-US" sz="1100" dirty="0" smtClean="0">
                          <a:solidFill>
                            <a:schemeClr val="tx1"/>
                          </a:solidFill>
                          <a:latin typeface="Calibri" pitchFamily="34" charset="0"/>
                          <a:ea typeface="Times New Roman"/>
                        </a:rPr>
                        <a:t>None</a:t>
                      </a:r>
                    </a:p>
                  </a:txBody>
                  <a:tcPr>
                    <a:solidFill>
                      <a:schemeClr val="bg1">
                        <a:lumMod val="85000"/>
                      </a:schemeClr>
                    </a:solidFill>
                  </a:tcPr>
                </a:tc>
                <a:tc>
                  <a:txBody>
                    <a:bodyPr/>
                    <a:lstStyle/>
                    <a:p>
                      <a:pPr marL="0" marR="0" algn="ctr">
                        <a:spcBef>
                          <a:spcPts val="0"/>
                        </a:spcBef>
                        <a:spcAft>
                          <a:spcPts val="0"/>
                        </a:spcAft>
                      </a:pPr>
                      <a:r>
                        <a:rPr lang="en-US" sz="1100" dirty="0" smtClean="0">
                          <a:solidFill>
                            <a:schemeClr val="tx1"/>
                          </a:solidFill>
                          <a:latin typeface="Calibri" pitchFamily="34" charset="0"/>
                          <a:ea typeface="Times New Roman"/>
                        </a:rPr>
                        <a:t>1-149 min/wk mod or</a:t>
                      </a:r>
                    </a:p>
                    <a:p>
                      <a:pPr marL="0" marR="0" algn="ctr">
                        <a:spcBef>
                          <a:spcPts val="0"/>
                        </a:spcBef>
                        <a:spcAft>
                          <a:spcPts val="0"/>
                        </a:spcAft>
                      </a:pPr>
                      <a:r>
                        <a:rPr lang="en-US" sz="1100" dirty="0" smtClean="0">
                          <a:solidFill>
                            <a:schemeClr val="tx1"/>
                          </a:solidFill>
                          <a:latin typeface="Calibri" pitchFamily="34" charset="0"/>
                          <a:ea typeface="Times New Roman"/>
                        </a:rPr>
                        <a:t>1-74  min/wk vig</a:t>
                      </a:r>
                    </a:p>
                    <a:p>
                      <a:pPr marL="0" marR="0" algn="ctr">
                        <a:spcBef>
                          <a:spcPts val="0"/>
                        </a:spcBef>
                        <a:spcAft>
                          <a:spcPts val="0"/>
                        </a:spcAft>
                      </a:pPr>
                      <a:r>
                        <a:rPr lang="en-US" sz="1100" dirty="0" smtClean="0">
                          <a:solidFill>
                            <a:schemeClr val="tx1"/>
                          </a:solidFill>
                          <a:latin typeface="Calibri" pitchFamily="34" charset="0"/>
                          <a:ea typeface="Times New Roman"/>
                        </a:rPr>
                        <a:t> or 1-149 min/wk mod + vig</a:t>
                      </a:r>
                    </a:p>
                    <a:p>
                      <a:pPr algn="ctr"/>
                      <a:endParaRPr lang="en-US" sz="1100" dirty="0" smtClean="0">
                        <a:solidFill>
                          <a:schemeClr val="tx1"/>
                        </a:solidFill>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itchFamily="34" charset="0"/>
                          <a:ea typeface="Times New Roman"/>
                        </a:rPr>
                        <a:t>&gt;0 and &lt;60 min of mod or vig every day</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itchFamily="34" charset="0"/>
                          <a:ea typeface="Times New Roman"/>
                        </a:rPr>
                        <a:t>150+ min/wk mod or  75+ min/wk vig or 150+ min/wk mod + vig</a:t>
                      </a:r>
                    </a:p>
                    <a:p>
                      <a:pPr algn="ctr"/>
                      <a:endParaRPr lang="en-US" sz="1100" dirty="0" smtClean="0">
                        <a:solidFill>
                          <a:schemeClr val="tx1"/>
                        </a:solidFill>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itchFamily="34" charset="0"/>
                          <a:ea typeface="Times New Roman"/>
                        </a:rPr>
                        <a:t>60+ min of mod or vig every day</a:t>
                      </a:r>
                    </a:p>
                  </a:txBody>
                  <a:tcPr>
                    <a:solidFill>
                      <a:schemeClr val="bg1">
                        <a:lumMod val="85000"/>
                      </a:schemeClr>
                    </a:solidFill>
                  </a:tcPr>
                </a:tc>
              </a:tr>
              <a:tr h="751503">
                <a:tc>
                  <a:txBody>
                    <a:bodyPr/>
                    <a:lstStyle/>
                    <a:p>
                      <a:pPr lvl="1"/>
                      <a:endParaRPr lang="en-US" sz="1200" dirty="0" smtClean="0">
                        <a:solidFill>
                          <a:schemeClr val="tx1"/>
                        </a:solidFill>
                        <a:latin typeface="Calibri" pitchFamily="34" charset="0"/>
                      </a:endParaRPr>
                    </a:p>
                  </a:txBody>
                  <a:tcPr>
                    <a:solidFill>
                      <a:schemeClr val="bg1">
                        <a:lumMod val="95000"/>
                      </a:schemeClr>
                    </a:solidFill>
                  </a:tcPr>
                </a:tc>
                <a:tc>
                  <a:txBody>
                    <a:bodyPr/>
                    <a:lstStyle/>
                    <a:p>
                      <a:r>
                        <a:rPr lang="en-US" sz="1400" b="1" dirty="0" smtClean="0">
                          <a:solidFill>
                            <a:schemeClr val="tx1"/>
                          </a:solidFill>
                          <a:latin typeface="Calibri" pitchFamily="34" charset="0"/>
                        </a:rPr>
                        <a:t>Healthy Diet</a:t>
                      </a:r>
                    </a:p>
                    <a:p>
                      <a:pPr lvl="1"/>
                      <a:r>
                        <a:rPr lang="en-US" sz="1200" kern="1200" dirty="0" smtClean="0">
                          <a:solidFill>
                            <a:schemeClr val="tx1"/>
                          </a:solidFill>
                          <a:latin typeface="Calibri" pitchFamily="34" charset="0"/>
                          <a:ea typeface="+mn-ea"/>
                          <a:cs typeface="+mn-cs"/>
                        </a:rPr>
                        <a:t>Adults &gt;20 years of age</a:t>
                      </a:r>
                    </a:p>
                    <a:p>
                      <a:pPr lvl="1"/>
                      <a:r>
                        <a:rPr lang="en-US" sz="1200" kern="1200" dirty="0" smtClean="0">
                          <a:solidFill>
                            <a:schemeClr val="tx1"/>
                          </a:solidFill>
                          <a:latin typeface="Calibri" pitchFamily="34" charset="0"/>
                          <a:ea typeface="+mn-ea"/>
                          <a:cs typeface="+mn-cs"/>
                        </a:rPr>
                        <a:t>Children 5-19 years of age</a:t>
                      </a:r>
                      <a:endParaRPr lang="en-US" sz="1200" dirty="0" smtClean="0">
                        <a:solidFill>
                          <a:schemeClr val="tx1"/>
                        </a:solidFill>
                        <a:latin typeface="Calibri" pitchFamily="34" charset="0"/>
                      </a:endParaRPr>
                    </a:p>
                  </a:txBody>
                  <a:tcPr>
                    <a:solidFill>
                      <a:schemeClr val="bg1">
                        <a:lumMod val="95000"/>
                      </a:schemeClr>
                    </a:solidFill>
                  </a:tcPr>
                </a:tc>
                <a:tc>
                  <a:txBody>
                    <a:bodyPr/>
                    <a:lstStyle/>
                    <a:p>
                      <a:pPr algn="ctr"/>
                      <a:endParaRPr lang="en-US" sz="1100" dirty="0" smtClean="0">
                        <a:solidFill>
                          <a:schemeClr val="tx1"/>
                        </a:solidFill>
                        <a:latin typeface="Calibri" pitchFamily="34" charset="0"/>
                      </a:endParaRPr>
                    </a:p>
                    <a:p>
                      <a:pPr marL="0" algn="ctr" defTabSz="914400" rtl="0" eaLnBrk="1" latinLnBrk="0" hangingPunct="1"/>
                      <a:r>
                        <a:rPr lang="en-US" sz="1100" kern="1200" dirty="0" smtClean="0">
                          <a:solidFill>
                            <a:schemeClr val="tx1"/>
                          </a:solidFill>
                          <a:latin typeface="Calibri" pitchFamily="34" charset="0"/>
                          <a:ea typeface="+mn-ea"/>
                          <a:cs typeface="+mn-cs"/>
                        </a:rPr>
                        <a:t>0-1 components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Calibri" pitchFamily="34" charset="0"/>
                          <a:ea typeface="+mn-ea"/>
                          <a:cs typeface="+mn-cs"/>
                        </a:rPr>
                        <a:t>0-1 components</a:t>
                      </a:r>
                    </a:p>
                  </a:txBody>
                  <a:tcPr>
                    <a:solidFill>
                      <a:schemeClr val="bg1">
                        <a:lumMod val="95000"/>
                      </a:schemeClr>
                    </a:solidFill>
                  </a:tcPr>
                </a:tc>
                <a:tc>
                  <a:txBody>
                    <a:bodyPr/>
                    <a:lstStyle/>
                    <a:p>
                      <a:pPr marL="0" marR="0" algn="ctr" defTabSz="914400" rtl="0" eaLnBrk="1" latinLnBrk="0" hangingPunct="1">
                        <a:spcBef>
                          <a:spcPts val="0"/>
                        </a:spcBef>
                        <a:spcAft>
                          <a:spcPts val="0"/>
                        </a:spcAft>
                      </a:pPr>
                      <a:endParaRPr lang="en-US" sz="1100" kern="1200" dirty="0" smtClean="0">
                        <a:solidFill>
                          <a:schemeClr val="tx1"/>
                        </a:solidFill>
                        <a:latin typeface="Calibri" pitchFamily="34" charset="0"/>
                        <a:ea typeface="+mn-ea"/>
                        <a:cs typeface="+mn-cs"/>
                      </a:endParaRPr>
                    </a:p>
                    <a:p>
                      <a:pPr marL="0" marR="0" algn="ctr" defTabSz="914400" rtl="0" eaLnBrk="1" latinLnBrk="0" hangingPunct="1">
                        <a:spcBef>
                          <a:spcPts val="0"/>
                        </a:spcBef>
                        <a:spcAft>
                          <a:spcPts val="0"/>
                        </a:spcAft>
                      </a:pPr>
                      <a:r>
                        <a:rPr lang="en-US" sz="1100" kern="1200" dirty="0" smtClean="0">
                          <a:solidFill>
                            <a:schemeClr val="tx1"/>
                          </a:solidFill>
                          <a:latin typeface="Calibri" pitchFamily="34" charset="0"/>
                          <a:ea typeface="+mn-ea"/>
                          <a:cs typeface="+mn-cs"/>
                        </a:rPr>
                        <a:t>2-3 components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Calibri" pitchFamily="34" charset="0"/>
                          <a:ea typeface="+mn-ea"/>
                          <a:cs typeface="+mn-cs"/>
                        </a:rPr>
                        <a:t>2-3 components</a:t>
                      </a:r>
                    </a:p>
                  </a:txBody>
                  <a:tcPr marL="68580" marR="68580" marT="0" marB="0">
                    <a:solidFill>
                      <a:schemeClr val="bg1">
                        <a:lumMod val="95000"/>
                      </a:schemeClr>
                    </a:solidFill>
                  </a:tcPr>
                </a:tc>
                <a:tc>
                  <a:txBody>
                    <a:bodyPr/>
                    <a:lstStyle/>
                    <a:p>
                      <a:pPr algn="ctr"/>
                      <a:endParaRPr lang="en-US" sz="1100" dirty="0" smtClean="0">
                        <a:solidFill>
                          <a:schemeClr val="tx1"/>
                        </a:solidFill>
                        <a:latin typeface="Calibri" pitchFamily="34" charset="0"/>
                      </a:endParaRPr>
                    </a:p>
                    <a:p>
                      <a:pPr marL="0" marR="0" algn="ctr" defTabSz="914400" rtl="0" eaLnBrk="1" latinLnBrk="0" hangingPunct="1">
                        <a:spcBef>
                          <a:spcPts val="0"/>
                        </a:spcBef>
                        <a:spcAft>
                          <a:spcPts val="0"/>
                        </a:spcAft>
                      </a:pPr>
                      <a:r>
                        <a:rPr lang="en-US" sz="1100" kern="1200" dirty="0" smtClean="0">
                          <a:solidFill>
                            <a:schemeClr val="tx1"/>
                          </a:solidFill>
                          <a:latin typeface="Calibri" pitchFamily="34" charset="0"/>
                          <a:ea typeface="+mn-ea"/>
                          <a:cs typeface="+mn-cs"/>
                        </a:rPr>
                        <a:t>4-5 components</a:t>
                      </a:r>
                    </a:p>
                    <a:p>
                      <a:pPr marL="0" marR="0" algn="ctr" defTabSz="914400" rtl="0" eaLnBrk="1" latinLnBrk="0" hangingPunct="1">
                        <a:spcBef>
                          <a:spcPts val="0"/>
                        </a:spcBef>
                        <a:spcAft>
                          <a:spcPts val="0"/>
                        </a:spcAft>
                      </a:pPr>
                      <a:r>
                        <a:rPr lang="en-US" sz="1100" kern="1200" dirty="0" smtClean="0">
                          <a:solidFill>
                            <a:schemeClr val="tx1"/>
                          </a:solidFill>
                          <a:latin typeface="Calibri" pitchFamily="34" charset="0"/>
                          <a:ea typeface="+mn-ea"/>
                          <a:cs typeface="+mn-cs"/>
                        </a:rPr>
                        <a:t>4-5 components</a:t>
                      </a:r>
                      <a:endParaRPr lang="en-US" sz="1100" kern="1200" dirty="0">
                        <a:solidFill>
                          <a:schemeClr val="tx1"/>
                        </a:solidFill>
                        <a:latin typeface="Calibri" pitchFamily="34" charset="0"/>
                        <a:ea typeface="+mn-ea"/>
                        <a:cs typeface="+mn-cs"/>
                      </a:endParaRPr>
                    </a:p>
                  </a:txBody>
                  <a:tcPr>
                    <a:solidFill>
                      <a:schemeClr val="bg1">
                        <a:lumMod val="95000"/>
                      </a:schemeClr>
                    </a:solidFill>
                  </a:tcPr>
                </a:tc>
              </a:tr>
              <a:tr h="751503">
                <a:tc>
                  <a:txBody>
                    <a:bodyPr/>
                    <a:lstStyle/>
                    <a:p>
                      <a:pPr lvl="1"/>
                      <a:endParaRPr lang="en-US" sz="1200" dirty="0">
                        <a:solidFill>
                          <a:schemeClr val="tx1"/>
                        </a:solidFill>
                        <a:latin typeface="Calibri" pitchFamily="34" charset="0"/>
                      </a:endParaRPr>
                    </a:p>
                  </a:txBody>
                  <a:tcPr>
                    <a:solidFill>
                      <a:schemeClr val="bg1">
                        <a:lumMod val="85000"/>
                      </a:schemeClr>
                    </a:solidFill>
                  </a:tcPr>
                </a:tc>
                <a:tc>
                  <a:txBody>
                    <a:bodyPr/>
                    <a:lstStyle/>
                    <a:p>
                      <a:r>
                        <a:rPr lang="en-US" sz="1400" b="1" dirty="0" smtClean="0">
                          <a:solidFill>
                            <a:schemeClr val="tx1"/>
                          </a:solidFill>
                          <a:latin typeface="Calibri" pitchFamily="34" charset="0"/>
                        </a:rPr>
                        <a:t>Healthy</a:t>
                      </a:r>
                      <a:r>
                        <a:rPr lang="en-US" sz="1400" b="1" baseline="0" dirty="0" smtClean="0">
                          <a:solidFill>
                            <a:schemeClr val="tx1"/>
                          </a:solidFill>
                          <a:latin typeface="Calibri" pitchFamily="34" charset="0"/>
                        </a:rPr>
                        <a:t> Weight </a:t>
                      </a:r>
                    </a:p>
                    <a:p>
                      <a:pPr lvl="1"/>
                      <a:r>
                        <a:rPr lang="en-US" sz="1200" baseline="0" dirty="0" smtClean="0">
                          <a:solidFill>
                            <a:schemeClr val="tx1"/>
                          </a:solidFill>
                          <a:latin typeface="Calibri" pitchFamily="34" charset="0"/>
                        </a:rPr>
                        <a:t>Adults &gt; 20 years of age</a:t>
                      </a:r>
                    </a:p>
                    <a:p>
                      <a:pPr lvl="1"/>
                      <a:r>
                        <a:rPr lang="en-US" sz="1200" baseline="0" dirty="0" smtClean="0">
                          <a:solidFill>
                            <a:schemeClr val="tx1"/>
                          </a:solidFill>
                          <a:latin typeface="Calibri" pitchFamily="34" charset="0"/>
                        </a:rPr>
                        <a:t>Children 2-19 years of age</a:t>
                      </a:r>
                      <a:endParaRPr lang="en-US" sz="1200" dirty="0">
                        <a:solidFill>
                          <a:schemeClr val="tx1"/>
                        </a:solidFill>
                        <a:latin typeface="Calibri" pitchFamily="34" charset="0"/>
                      </a:endParaRPr>
                    </a:p>
                  </a:txBody>
                  <a:tcPr>
                    <a:solidFill>
                      <a:schemeClr val="bg1">
                        <a:lumMod val="85000"/>
                      </a:schemeClr>
                    </a:solidFill>
                  </a:tcPr>
                </a:tc>
                <a:tc>
                  <a:txBody>
                    <a:bodyPr/>
                    <a:lstStyle/>
                    <a:p>
                      <a:pPr algn="ctr"/>
                      <a:endParaRPr lang="en-US" sz="1100" dirty="0" smtClean="0">
                        <a:solidFill>
                          <a:schemeClr val="tx1"/>
                        </a:solidFill>
                        <a:latin typeface="Calibri" pitchFamily="34" charset="0"/>
                        <a:cs typeface="Times New Roman"/>
                      </a:endParaRPr>
                    </a:p>
                    <a:p>
                      <a:pPr algn="ctr"/>
                      <a:r>
                        <a:rPr lang="en-US" sz="1100" dirty="0" smtClean="0">
                          <a:solidFill>
                            <a:schemeClr val="tx1"/>
                          </a:solidFill>
                          <a:latin typeface="Calibri" pitchFamily="34" charset="0"/>
                          <a:cs typeface="Times New Roman"/>
                        </a:rPr>
                        <a:t>≥30 kg/m</a:t>
                      </a:r>
                      <a:r>
                        <a:rPr lang="en-US" sz="1100" baseline="30000" dirty="0" smtClean="0">
                          <a:solidFill>
                            <a:schemeClr val="tx1"/>
                          </a:solidFill>
                          <a:latin typeface="Calibri" pitchFamily="34" charset="0"/>
                          <a:cs typeface="Times New Roman"/>
                        </a:rPr>
                        <a:t>2</a:t>
                      </a:r>
                    </a:p>
                    <a:p>
                      <a:pPr algn="ctr"/>
                      <a:r>
                        <a:rPr lang="en-US" sz="1100" baseline="0" dirty="0" smtClean="0">
                          <a:solidFill>
                            <a:schemeClr val="tx1"/>
                          </a:solidFill>
                          <a:latin typeface="Calibri" pitchFamily="34" charset="0"/>
                          <a:cs typeface="Times New Roman"/>
                        </a:rPr>
                        <a:t>&gt;95</a:t>
                      </a:r>
                      <a:r>
                        <a:rPr lang="en-US" sz="1100" baseline="30000" dirty="0" smtClean="0">
                          <a:solidFill>
                            <a:schemeClr val="tx1"/>
                          </a:solidFill>
                          <a:latin typeface="Calibri" pitchFamily="34" charset="0"/>
                          <a:cs typeface="Times New Roman"/>
                        </a:rPr>
                        <a:t>th</a:t>
                      </a:r>
                      <a:r>
                        <a:rPr lang="en-US" sz="1100" baseline="0" dirty="0" smtClean="0">
                          <a:solidFill>
                            <a:schemeClr val="tx1"/>
                          </a:solidFill>
                          <a:latin typeface="Calibri" pitchFamily="34" charset="0"/>
                          <a:cs typeface="Times New Roman"/>
                        </a:rPr>
                        <a:t> percentile</a:t>
                      </a:r>
                      <a:endParaRPr lang="en-US" sz="1100" baseline="0" dirty="0">
                        <a:solidFill>
                          <a:schemeClr val="tx1"/>
                        </a:solidFill>
                        <a:latin typeface="Calibri" pitchFamily="34" charset="0"/>
                      </a:endParaRPr>
                    </a:p>
                  </a:txBody>
                  <a:tcPr>
                    <a:solidFill>
                      <a:schemeClr val="bg1">
                        <a:lumMod val="85000"/>
                      </a:schemeClr>
                    </a:solidFill>
                  </a:tcPr>
                </a:tc>
                <a:tc>
                  <a:txBody>
                    <a:bodyPr/>
                    <a:lstStyle/>
                    <a:p>
                      <a:pPr marL="0" marR="0" algn="ctr" defTabSz="914400" rtl="0" eaLnBrk="1" latinLnBrk="0" hangingPunct="1">
                        <a:spcBef>
                          <a:spcPts val="0"/>
                        </a:spcBef>
                        <a:spcAft>
                          <a:spcPts val="0"/>
                        </a:spcAft>
                      </a:pPr>
                      <a:endParaRPr lang="en-US" sz="1100" kern="1200" dirty="0" smtClean="0">
                        <a:solidFill>
                          <a:schemeClr val="tx1"/>
                        </a:solidFill>
                        <a:latin typeface="Calibri" pitchFamily="34" charset="0"/>
                        <a:ea typeface="+mn-ea"/>
                        <a:cs typeface="Times New Roman"/>
                      </a:endParaRPr>
                    </a:p>
                    <a:p>
                      <a:pPr marL="0" marR="0" algn="ctr" defTabSz="914400" rtl="0" eaLnBrk="1" latinLnBrk="0" hangingPunct="1">
                        <a:spcBef>
                          <a:spcPts val="0"/>
                        </a:spcBef>
                        <a:spcAft>
                          <a:spcPts val="0"/>
                        </a:spcAft>
                      </a:pPr>
                      <a:r>
                        <a:rPr lang="en-US" sz="1100" kern="1200" dirty="0" smtClean="0">
                          <a:solidFill>
                            <a:schemeClr val="tx1"/>
                          </a:solidFill>
                          <a:latin typeface="Calibri" pitchFamily="34" charset="0"/>
                          <a:ea typeface="+mn-ea"/>
                          <a:cs typeface="Times New Roman"/>
                        </a:rPr>
                        <a:t>25-29.9 kg/m2</a:t>
                      </a:r>
                    </a:p>
                    <a:p>
                      <a:pPr marL="0" marR="0" algn="ctr" defTabSz="914400" rtl="0" eaLnBrk="1" latinLnBrk="0" hangingPunct="1">
                        <a:spcBef>
                          <a:spcPts val="0"/>
                        </a:spcBef>
                        <a:spcAft>
                          <a:spcPts val="0"/>
                        </a:spcAft>
                      </a:pPr>
                      <a:r>
                        <a:rPr lang="en-US" sz="1100" kern="1200" dirty="0" smtClean="0">
                          <a:solidFill>
                            <a:schemeClr val="tx1"/>
                          </a:solidFill>
                          <a:latin typeface="Calibri" pitchFamily="34" charset="0"/>
                          <a:ea typeface="+mn-ea"/>
                          <a:cs typeface="Times New Roman"/>
                        </a:rPr>
                        <a:t>85th-95th percentile</a:t>
                      </a:r>
                      <a:endParaRPr lang="en-US" sz="1100" kern="1200" dirty="0">
                        <a:solidFill>
                          <a:schemeClr val="tx1"/>
                        </a:solidFill>
                        <a:latin typeface="Calibri" pitchFamily="34" charset="0"/>
                        <a:ea typeface="+mn-ea"/>
                        <a:cs typeface="Times New Roman"/>
                      </a:endParaRPr>
                    </a:p>
                  </a:txBody>
                  <a:tcPr marL="68580" marR="68580" marT="0" marB="0">
                    <a:solidFill>
                      <a:schemeClr val="bg1">
                        <a:lumMod val="85000"/>
                      </a:schemeClr>
                    </a:solidFill>
                  </a:tcPr>
                </a:tc>
                <a:tc>
                  <a:txBody>
                    <a:bodyPr/>
                    <a:lstStyle/>
                    <a:p>
                      <a:pPr algn="ctr"/>
                      <a:endParaRPr lang="en-US" sz="1100" dirty="0" smtClean="0">
                        <a:solidFill>
                          <a:schemeClr val="tx1"/>
                        </a:solidFill>
                        <a:latin typeface="Calibri" pitchFamily="34" charset="0"/>
                      </a:endParaRPr>
                    </a:p>
                    <a:p>
                      <a:pPr algn="ctr"/>
                      <a:r>
                        <a:rPr lang="en-US" sz="1100" dirty="0" smtClean="0">
                          <a:solidFill>
                            <a:schemeClr val="tx1"/>
                          </a:solidFill>
                          <a:latin typeface="Calibri" pitchFamily="34" charset="0"/>
                        </a:rPr>
                        <a:t>&lt;25 </a:t>
                      </a:r>
                      <a:r>
                        <a:rPr lang="en-US" sz="1100" dirty="0" smtClean="0">
                          <a:solidFill>
                            <a:schemeClr val="tx1"/>
                          </a:solidFill>
                          <a:latin typeface="Calibri" pitchFamily="34" charset="0"/>
                          <a:cs typeface="Times New Roman"/>
                        </a:rPr>
                        <a:t>kg/m</a:t>
                      </a:r>
                      <a:r>
                        <a:rPr lang="en-US" sz="1100" baseline="30000" dirty="0" smtClean="0">
                          <a:solidFill>
                            <a:schemeClr val="tx1"/>
                          </a:solidFill>
                          <a:latin typeface="Calibri" pitchFamily="34" charset="0"/>
                          <a:cs typeface="Times New Roman"/>
                        </a:rPr>
                        <a:t>2</a:t>
                      </a:r>
                    </a:p>
                    <a:p>
                      <a:pPr algn="ctr"/>
                      <a:r>
                        <a:rPr lang="en-US" sz="1100" baseline="0" dirty="0" smtClean="0">
                          <a:solidFill>
                            <a:schemeClr val="tx1"/>
                          </a:solidFill>
                          <a:latin typeface="Calibri" pitchFamily="34" charset="0"/>
                          <a:cs typeface="Times New Roman"/>
                        </a:rPr>
                        <a:t>&lt;85</a:t>
                      </a:r>
                      <a:r>
                        <a:rPr lang="en-US" sz="1100" baseline="30000" dirty="0" smtClean="0">
                          <a:solidFill>
                            <a:schemeClr val="tx1"/>
                          </a:solidFill>
                          <a:latin typeface="Calibri" pitchFamily="34" charset="0"/>
                          <a:cs typeface="Times New Roman"/>
                        </a:rPr>
                        <a:t>th</a:t>
                      </a:r>
                      <a:r>
                        <a:rPr lang="en-US" sz="1100" baseline="0" dirty="0" smtClean="0">
                          <a:solidFill>
                            <a:schemeClr val="tx1"/>
                          </a:solidFill>
                          <a:latin typeface="Calibri" pitchFamily="34" charset="0"/>
                          <a:cs typeface="Times New Roman"/>
                        </a:rPr>
                        <a:t> percentile</a:t>
                      </a:r>
                      <a:endParaRPr lang="en-US" sz="1100" baseline="0" dirty="0">
                        <a:solidFill>
                          <a:schemeClr val="tx1"/>
                        </a:solidFill>
                        <a:latin typeface="Calibri" pitchFamily="34" charset="0"/>
                      </a:endParaRPr>
                    </a:p>
                  </a:txBody>
                  <a:tcPr>
                    <a:solidFill>
                      <a:schemeClr val="bg1">
                        <a:lumMod val="85000"/>
                      </a:schemeClr>
                    </a:solidFill>
                  </a:tcPr>
                </a:tc>
              </a:tr>
              <a:tr h="751503">
                <a:tc>
                  <a:txBody>
                    <a:bodyPr/>
                    <a:lstStyle/>
                    <a:p>
                      <a:pPr lvl="1"/>
                      <a:endParaRPr lang="en-US" sz="1200" dirty="0">
                        <a:solidFill>
                          <a:schemeClr val="tx1"/>
                        </a:solidFill>
                        <a:latin typeface="Calibri" pitchFamily="34" charset="0"/>
                      </a:endParaRPr>
                    </a:p>
                  </a:txBody>
                  <a:tcPr>
                    <a:solidFill>
                      <a:schemeClr val="bg1">
                        <a:lumMod val="95000"/>
                      </a:schemeClr>
                    </a:solidFill>
                  </a:tcPr>
                </a:tc>
                <a:tc>
                  <a:txBody>
                    <a:bodyPr/>
                    <a:lstStyle/>
                    <a:p>
                      <a:r>
                        <a:rPr lang="en-US" sz="1400" b="1" dirty="0" smtClean="0">
                          <a:solidFill>
                            <a:schemeClr val="tx1"/>
                          </a:solidFill>
                          <a:latin typeface="Calibri" pitchFamily="34" charset="0"/>
                        </a:rPr>
                        <a:t>Blood Glucose</a:t>
                      </a:r>
                    </a:p>
                    <a:p>
                      <a:pPr lvl="1"/>
                      <a:r>
                        <a:rPr lang="en-US" sz="1200" dirty="0" smtClean="0">
                          <a:solidFill>
                            <a:schemeClr val="tx1"/>
                          </a:solidFill>
                          <a:latin typeface="Calibri" pitchFamily="34" charset="0"/>
                        </a:rPr>
                        <a:t>Adults</a:t>
                      </a:r>
                      <a:r>
                        <a:rPr lang="en-US" sz="1200" kern="1200" dirty="0" smtClean="0">
                          <a:solidFill>
                            <a:schemeClr val="tx1"/>
                          </a:solidFill>
                          <a:latin typeface="Calibri" pitchFamily="34" charset="0"/>
                          <a:ea typeface="+mn-ea"/>
                          <a:cs typeface="+mn-cs"/>
                        </a:rPr>
                        <a:t> &gt;20 years of age</a:t>
                      </a:r>
                    </a:p>
                    <a:p>
                      <a:pPr lvl="1"/>
                      <a:r>
                        <a:rPr lang="en-US" sz="1200" dirty="0" smtClean="0">
                          <a:solidFill>
                            <a:schemeClr val="tx1"/>
                          </a:solidFill>
                          <a:latin typeface="Calibri" pitchFamily="34" charset="0"/>
                        </a:rPr>
                        <a:t>Children</a:t>
                      </a:r>
                      <a:r>
                        <a:rPr lang="en-US" sz="1200" baseline="0" dirty="0" smtClean="0">
                          <a:solidFill>
                            <a:schemeClr val="tx1"/>
                          </a:solidFill>
                          <a:latin typeface="Calibri" pitchFamily="34" charset="0"/>
                        </a:rPr>
                        <a:t> </a:t>
                      </a:r>
                      <a:r>
                        <a:rPr lang="en-US" sz="1200" kern="1200" dirty="0" smtClean="0">
                          <a:solidFill>
                            <a:schemeClr val="tx1"/>
                          </a:solidFill>
                          <a:latin typeface="Calibri" pitchFamily="34" charset="0"/>
                          <a:ea typeface="+mn-ea"/>
                          <a:cs typeface="+mn-cs"/>
                        </a:rPr>
                        <a:t>12-19 years of age</a:t>
                      </a:r>
                      <a:endParaRPr lang="en-US" sz="1200" dirty="0">
                        <a:solidFill>
                          <a:schemeClr val="tx1"/>
                        </a:solidFill>
                        <a:latin typeface="Calibri" pitchFamily="34" charset="0"/>
                      </a:endParaRPr>
                    </a:p>
                  </a:txBody>
                  <a:tcPr>
                    <a:solidFill>
                      <a:schemeClr val="bg1">
                        <a:lumMod val="95000"/>
                      </a:schemeClr>
                    </a:solidFill>
                  </a:tcPr>
                </a:tc>
                <a:tc>
                  <a:txBody>
                    <a:bodyPr/>
                    <a:lstStyle/>
                    <a:p>
                      <a:pPr algn="ctr"/>
                      <a:endParaRPr lang="en-US" sz="1100" kern="1200" baseline="0" dirty="0" smtClean="0">
                        <a:solidFill>
                          <a:schemeClr val="tx1"/>
                        </a:solidFill>
                        <a:latin typeface="Calibri" pitchFamily="34" charset="0"/>
                        <a:ea typeface="+mn-ea"/>
                        <a:cs typeface="+mn-cs"/>
                      </a:endParaRPr>
                    </a:p>
                    <a:p>
                      <a:pPr algn="ctr"/>
                      <a:r>
                        <a:rPr lang="en-US" sz="1100" kern="1200" baseline="0" dirty="0" smtClean="0">
                          <a:solidFill>
                            <a:schemeClr val="tx1"/>
                          </a:solidFill>
                          <a:latin typeface="Calibri" pitchFamily="34" charset="0"/>
                          <a:ea typeface="+mn-ea"/>
                          <a:cs typeface="+mn-cs"/>
                        </a:rPr>
                        <a:t>126 mg/dL or more</a:t>
                      </a:r>
                    </a:p>
                    <a:p>
                      <a:pPr algn="ctr"/>
                      <a:r>
                        <a:rPr lang="en-US" sz="1100" kern="1200" baseline="0" dirty="0" smtClean="0">
                          <a:solidFill>
                            <a:schemeClr val="tx1"/>
                          </a:solidFill>
                          <a:latin typeface="Calibri" pitchFamily="34" charset="0"/>
                          <a:ea typeface="+mn-ea"/>
                          <a:cs typeface="+mn-cs"/>
                        </a:rPr>
                        <a:t>126 mg/dL or more</a:t>
                      </a:r>
                      <a:endParaRPr lang="en-US" sz="1100" kern="1200" baseline="0" dirty="0">
                        <a:solidFill>
                          <a:schemeClr val="tx1"/>
                        </a:solidFill>
                        <a:latin typeface="Calibri" pitchFamily="34" charset="0"/>
                        <a:ea typeface="+mn-ea"/>
                        <a:cs typeface="+mn-cs"/>
                      </a:endParaRPr>
                    </a:p>
                  </a:txBody>
                  <a:tcPr>
                    <a:solidFill>
                      <a:schemeClr val="bg1">
                        <a:lumMod val="95000"/>
                      </a:schemeClr>
                    </a:solidFill>
                  </a:tcPr>
                </a:tc>
                <a:tc>
                  <a:txBody>
                    <a:bodyPr/>
                    <a:lstStyle/>
                    <a:p>
                      <a:pPr algn="ctr"/>
                      <a:endParaRPr lang="en-US" sz="1100" kern="1200" baseline="0" dirty="0" smtClean="0">
                        <a:solidFill>
                          <a:schemeClr val="tx1"/>
                        </a:solidFill>
                        <a:latin typeface="Calibri" pitchFamily="34" charset="0"/>
                        <a:ea typeface="+mn-ea"/>
                        <a:cs typeface="+mn-cs"/>
                      </a:endParaRPr>
                    </a:p>
                    <a:p>
                      <a:pPr algn="ctr"/>
                      <a:r>
                        <a:rPr lang="en-US" sz="1100" kern="1200" baseline="0" dirty="0" smtClean="0">
                          <a:solidFill>
                            <a:schemeClr val="tx1"/>
                          </a:solidFill>
                          <a:latin typeface="Calibri" pitchFamily="34" charset="0"/>
                          <a:ea typeface="+mn-ea"/>
                          <a:cs typeface="+mn-cs"/>
                        </a:rPr>
                        <a:t>100-125 mg/dL or treated to goal</a:t>
                      </a:r>
                    </a:p>
                    <a:p>
                      <a:pPr marL="0" algn="ctr" defTabSz="914400" rtl="0" eaLnBrk="1" latinLnBrk="0" hangingPunct="1"/>
                      <a:r>
                        <a:rPr lang="en-US" sz="1100" kern="1200" baseline="0" dirty="0" smtClean="0">
                          <a:solidFill>
                            <a:schemeClr val="tx1"/>
                          </a:solidFill>
                          <a:latin typeface="Calibri" pitchFamily="34" charset="0"/>
                          <a:ea typeface="+mn-ea"/>
                          <a:cs typeface="+mn-cs"/>
                        </a:rPr>
                        <a:t>100-125 mg/dL</a:t>
                      </a:r>
                      <a:endParaRPr lang="en-US" sz="1100" kern="1200" baseline="0" dirty="0">
                        <a:solidFill>
                          <a:schemeClr val="tx1"/>
                        </a:solidFill>
                        <a:latin typeface="Calibri" pitchFamily="34" charset="0"/>
                        <a:ea typeface="+mn-ea"/>
                        <a:cs typeface="+mn-cs"/>
                      </a:endParaRPr>
                    </a:p>
                  </a:txBody>
                  <a:tcPr>
                    <a:solidFill>
                      <a:schemeClr val="bg1">
                        <a:lumMod val="95000"/>
                      </a:schemeClr>
                    </a:solidFill>
                  </a:tcPr>
                </a:tc>
                <a:tc>
                  <a:txBody>
                    <a:bodyPr/>
                    <a:lstStyle/>
                    <a:p>
                      <a:pPr algn="ctr"/>
                      <a:endParaRPr lang="en-US" sz="1100" dirty="0" smtClean="0">
                        <a:solidFill>
                          <a:schemeClr val="tx1"/>
                        </a:solidFill>
                        <a:latin typeface="Calibri" pitchFamily="34" charset="0"/>
                      </a:endParaRPr>
                    </a:p>
                    <a:p>
                      <a:pPr marL="0" algn="ctr" defTabSz="914400" rtl="0" eaLnBrk="1" latinLnBrk="0" hangingPunct="1"/>
                      <a:r>
                        <a:rPr lang="en-US" sz="1100" kern="1200" baseline="0" dirty="0" smtClean="0">
                          <a:solidFill>
                            <a:schemeClr val="tx1"/>
                          </a:solidFill>
                          <a:latin typeface="Calibri" pitchFamily="34" charset="0"/>
                          <a:ea typeface="+mn-ea"/>
                          <a:cs typeface="+mn-cs"/>
                        </a:rPr>
                        <a:t>Less than 100 mg/dL</a:t>
                      </a:r>
                    </a:p>
                    <a:p>
                      <a:pPr marL="0" algn="ctr" defTabSz="914400" rtl="0" eaLnBrk="1" latinLnBrk="0" hangingPunct="1"/>
                      <a:r>
                        <a:rPr lang="en-US" sz="1100" kern="1200" baseline="0" dirty="0" smtClean="0">
                          <a:solidFill>
                            <a:schemeClr val="tx1"/>
                          </a:solidFill>
                          <a:latin typeface="Calibri" pitchFamily="34" charset="0"/>
                          <a:ea typeface="+mn-ea"/>
                          <a:cs typeface="+mn-cs"/>
                        </a:rPr>
                        <a:t>Less than 100 mg/dL</a:t>
                      </a:r>
                      <a:endParaRPr lang="en-US" sz="1100" kern="1200" baseline="0" dirty="0">
                        <a:solidFill>
                          <a:schemeClr val="tx1"/>
                        </a:solidFill>
                        <a:latin typeface="Calibri" pitchFamily="34" charset="0"/>
                        <a:ea typeface="+mn-ea"/>
                        <a:cs typeface="+mn-cs"/>
                      </a:endParaRPr>
                    </a:p>
                  </a:txBody>
                  <a:tcPr>
                    <a:solidFill>
                      <a:schemeClr val="bg1">
                        <a:lumMod val="95000"/>
                      </a:schemeClr>
                    </a:solidFill>
                  </a:tcPr>
                </a:tc>
              </a:tr>
              <a:tr h="751503">
                <a:tc>
                  <a:txBody>
                    <a:bodyPr/>
                    <a:lstStyle/>
                    <a:p>
                      <a:pPr lvl="1"/>
                      <a:endParaRPr lang="en-US" sz="1200" dirty="0">
                        <a:solidFill>
                          <a:schemeClr val="tx1"/>
                        </a:solidFill>
                        <a:latin typeface="Calibri" pitchFamily="34" charset="0"/>
                      </a:endParaRPr>
                    </a:p>
                  </a:txBody>
                  <a:tcPr>
                    <a:solidFill>
                      <a:schemeClr val="bg1">
                        <a:lumMod val="85000"/>
                      </a:schemeClr>
                    </a:solidFill>
                  </a:tcPr>
                </a:tc>
                <a:tc>
                  <a:txBody>
                    <a:bodyPr/>
                    <a:lstStyle/>
                    <a:p>
                      <a:r>
                        <a:rPr lang="en-US" sz="1400" b="1" dirty="0" smtClean="0">
                          <a:solidFill>
                            <a:schemeClr val="tx1"/>
                          </a:solidFill>
                          <a:latin typeface="Calibri" pitchFamily="34" charset="0"/>
                        </a:rPr>
                        <a:t>Cholesterol</a:t>
                      </a:r>
                    </a:p>
                    <a:p>
                      <a:pPr lvl="1"/>
                      <a:r>
                        <a:rPr lang="en-US" sz="1200" kern="1200" dirty="0" smtClean="0">
                          <a:solidFill>
                            <a:schemeClr val="tx1"/>
                          </a:solidFill>
                          <a:latin typeface="Calibri" pitchFamily="34" charset="0"/>
                          <a:ea typeface="+mn-ea"/>
                          <a:cs typeface="+mn-cs"/>
                        </a:rPr>
                        <a:t>Adults &gt;20 years of age</a:t>
                      </a:r>
                    </a:p>
                    <a:p>
                      <a:pPr lvl="1"/>
                      <a:r>
                        <a:rPr lang="en-US" sz="1200" kern="1200" dirty="0" smtClean="0">
                          <a:solidFill>
                            <a:schemeClr val="tx1"/>
                          </a:solidFill>
                          <a:latin typeface="Calibri" pitchFamily="34" charset="0"/>
                          <a:ea typeface="+mn-ea"/>
                          <a:cs typeface="+mn-cs"/>
                        </a:rPr>
                        <a:t>Children 6-19 years of age</a:t>
                      </a:r>
                      <a:endParaRPr lang="en-US" sz="1200" dirty="0">
                        <a:solidFill>
                          <a:schemeClr val="tx1"/>
                        </a:solidFill>
                        <a:latin typeface="Calibri" pitchFamily="34" charset="0"/>
                      </a:endParaRPr>
                    </a:p>
                  </a:txBody>
                  <a:tcPr>
                    <a:solidFill>
                      <a:schemeClr val="bg1">
                        <a:lumMod val="85000"/>
                      </a:schemeClr>
                    </a:solidFill>
                  </a:tcPr>
                </a:tc>
                <a:tc>
                  <a:txBody>
                    <a:bodyPr/>
                    <a:lstStyle/>
                    <a:p>
                      <a:pPr algn="ctr"/>
                      <a:endParaRPr lang="en-US" sz="1100" dirty="0" smtClean="0">
                        <a:solidFill>
                          <a:schemeClr val="tx1"/>
                        </a:solidFill>
                        <a:latin typeface="Calibri" pitchFamily="34" charset="0"/>
                      </a:endParaRPr>
                    </a:p>
                    <a:p>
                      <a:pPr algn="ctr"/>
                      <a:r>
                        <a:rPr lang="en-US" sz="1100" kern="1200" dirty="0" smtClean="0">
                          <a:solidFill>
                            <a:schemeClr val="tx1"/>
                          </a:solidFill>
                          <a:latin typeface="Calibri" pitchFamily="34" charset="0"/>
                          <a:ea typeface="+mn-ea"/>
                          <a:cs typeface="+mn-cs"/>
                        </a:rPr>
                        <a:t>≥240 mg/dL</a:t>
                      </a:r>
                    </a:p>
                    <a:p>
                      <a:pPr algn="ctr"/>
                      <a:r>
                        <a:rPr lang="en-US" sz="1100" kern="1200" dirty="0" smtClean="0">
                          <a:solidFill>
                            <a:schemeClr val="tx1"/>
                          </a:solidFill>
                          <a:latin typeface="Calibri" pitchFamily="34" charset="0"/>
                          <a:ea typeface="+mn-ea"/>
                          <a:cs typeface="+mn-cs"/>
                        </a:rPr>
                        <a:t>≥200 mg/dL</a:t>
                      </a:r>
                      <a:endParaRPr lang="en-US" sz="1100" dirty="0">
                        <a:solidFill>
                          <a:schemeClr val="tx1"/>
                        </a:solidFill>
                        <a:latin typeface="Calibri" pitchFamily="34" charset="0"/>
                      </a:endParaRPr>
                    </a:p>
                  </a:txBody>
                  <a:tcPr>
                    <a:solidFill>
                      <a:schemeClr val="bg1">
                        <a:lumMod val="85000"/>
                      </a:schemeClr>
                    </a:solidFill>
                  </a:tcPr>
                </a:tc>
                <a:tc>
                  <a:txBody>
                    <a:bodyPr/>
                    <a:lstStyle/>
                    <a:p>
                      <a:pPr algn="ctr"/>
                      <a:endParaRPr lang="en-US" sz="1100" dirty="0" smtClean="0">
                        <a:solidFill>
                          <a:schemeClr val="tx1"/>
                        </a:solidFill>
                        <a:latin typeface="Calibri" pitchFamily="34" charset="0"/>
                      </a:endParaRPr>
                    </a:p>
                    <a:p>
                      <a:pPr marL="0" algn="ctr" defTabSz="914400" rtl="0" eaLnBrk="1" latinLnBrk="0" hangingPunct="1"/>
                      <a:r>
                        <a:rPr lang="en-US" sz="1100" kern="1200" dirty="0" smtClean="0">
                          <a:solidFill>
                            <a:schemeClr val="tx1"/>
                          </a:solidFill>
                          <a:latin typeface="Calibri" pitchFamily="34" charset="0"/>
                          <a:ea typeface="+mn-ea"/>
                          <a:cs typeface="+mn-cs"/>
                        </a:rPr>
                        <a:t>200-239 mg/dL or treated to goal</a:t>
                      </a:r>
                    </a:p>
                    <a:p>
                      <a:pPr marL="0" algn="ctr" defTabSz="914400" rtl="0" eaLnBrk="1" latinLnBrk="0" hangingPunct="1"/>
                      <a:r>
                        <a:rPr lang="en-US" sz="1100" kern="1200" dirty="0" smtClean="0">
                          <a:solidFill>
                            <a:schemeClr val="tx1"/>
                          </a:solidFill>
                          <a:latin typeface="Calibri" pitchFamily="34" charset="0"/>
                          <a:ea typeface="+mn-ea"/>
                          <a:cs typeface="+mn-cs"/>
                        </a:rPr>
                        <a:t>170-199 mg/dL</a:t>
                      </a:r>
                    </a:p>
                  </a:txBody>
                  <a:tcPr>
                    <a:solidFill>
                      <a:schemeClr val="bg1">
                        <a:lumMod val="85000"/>
                      </a:schemeClr>
                    </a:solidFill>
                  </a:tcPr>
                </a:tc>
                <a:tc>
                  <a:txBody>
                    <a:bodyPr/>
                    <a:lstStyle/>
                    <a:p>
                      <a:pPr algn="ctr"/>
                      <a:endParaRPr lang="en-US" sz="1100" dirty="0" smtClean="0">
                        <a:solidFill>
                          <a:schemeClr val="tx1"/>
                        </a:solidFill>
                        <a:latin typeface="Calibri" pitchFamily="34" charset="0"/>
                      </a:endParaRPr>
                    </a:p>
                    <a:p>
                      <a:pPr marL="0" algn="ctr" defTabSz="914400" rtl="0" eaLnBrk="1" latinLnBrk="0" hangingPunct="1"/>
                      <a:r>
                        <a:rPr lang="en-US" sz="1100" kern="1200" dirty="0" smtClean="0">
                          <a:solidFill>
                            <a:schemeClr val="tx1"/>
                          </a:solidFill>
                          <a:latin typeface="Calibri" pitchFamily="34" charset="0"/>
                          <a:ea typeface="+mn-ea"/>
                          <a:cs typeface="+mn-cs"/>
                        </a:rPr>
                        <a:t>&lt;170 mg/dL</a:t>
                      </a:r>
                    </a:p>
                  </a:txBody>
                  <a:tcPr>
                    <a:solidFill>
                      <a:schemeClr val="bg1">
                        <a:lumMod val="85000"/>
                      </a:schemeClr>
                    </a:solidFill>
                  </a:tcPr>
                </a:tc>
              </a:tr>
              <a:tr h="1057058">
                <a:tc>
                  <a:txBody>
                    <a:bodyPr/>
                    <a:lstStyle/>
                    <a:p>
                      <a:pPr lvl="1"/>
                      <a:endParaRPr lang="en-US" sz="1200" dirty="0">
                        <a:solidFill>
                          <a:schemeClr val="tx1"/>
                        </a:solidFill>
                        <a:latin typeface="Calibri" pitchFamily="34" charset="0"/>
                      </a:endParaRPr>
                    </a:p>
                  </a:txBody>
                  <a:tcPr>
                    <a:solidFill>
                      <a:schemeClr val="bg1">
                        <a:lumMod val="95000"/>
                      </a:schemeClr>
                    </a:solidFill>
                  </a:tcPr>
                </a:tc>
                <a:tc>
                  <a:txBody>
                    <a:bodyPr/>
                    <a:lstStyle/>
                    <a:p>
                      <a:r>
                        <a:rPr lang="en-US" sz="1400" b="1" dirty="0" smtClean="0">
                          <a:solidFill>
                            <a:schemeClr val="tx1"/>
                          </a:solidFill>
                          <a:latin typeface="Calibri" pitchFamily="34" charset="0"/>
                        </a:rPr>
                        <a:t>Blood Pressure</a:t>
                      </a:r>
                    </a:p>
                    <a:p>
                      <a:pPr lvl="1"/>
                      <a:r>
                        <a:rPr lang="en-US" sz="1200" dirty="0" smtClean="0">
                          <a:solidFill>
                            <a:schemeClr val="tx1"/>
                          </a:solidFill>
                          <a:latin typeface="Calibri" pitchFamily="34" charset="0"/>
                        </a:rPr>
                        <a:t>Adults</a:t>
                      </a:r>
                      <a:r>
                        <a:rPr lang="en-US" sz="1200" kern="1200" dirty="0" smtClean="0">
                          <a:solidFill>
                            <a:schemeClr val="tx1"/>
                          </a:solidFill>
                          <a:latin typeface="Calibri" pitchFamily="34" charset="0"/>
                          <a:ea typeface="+mn-ea"/>
                          <a:cs typeface="+mn-cs"/>
                        </a:rPr>
                        <a:t> &gt;20 years of age</a:t>
                      </a:r>
                    </a:p>
                    <a:p>
                      <a:pPr lvl="1"/>
                      <a:endParaRPr lang="en-US" sz="800" dirty="0" smtClean="0">
                        <a:solidFill>
                          <a:schemeClr val="tx1"/>
                        </a:solidFill>
                        <a:latin typeface="Calibri" pitchFamily="34" charset="0"/>
                      </a:endParaRPr>
                    </a:p>
                    <a:p>
                      <a:pPr lvl="1"/>
                      <a:r>
                        <a:rPr lang="en-US" sz="1200" dirty="0" smtClean="0">
                          <a:solidFill>
                            <a:schemeClr val="tx1"/>
                          </a:solidFill>
                          <a:latin typeface="Calibri" pitchFamily="34" charset="0"/>
                        </a:rPr>
                        <a:t>Children </a:t>
                      </a:r>
                      <a:r>
                        <a:rPr lang="en-US" sz="1200" kern="1200" dirty="0" smtClean="0">
                          <a:solidFill>
                            <a:schemeClr val="tx1"/>
                          </a:solidFill>
                          <a:latin typeface="Calibri" pitchFamily="34" charset="0"/>
                          <a:ea typeface="+mn-ea"/>
                          <a:cs typeface="+mn-cs"/>
                        </a:rPr>
                        <a:t>8-19 years of age</a:t>
                      </a:r>
                    </a:p>
                  </a:txBody>
                  <a:tcPr>
                    <a:solidFill>
                      <a:schemeClr val="bg1">
                        <a:lumMod val="95000"/>
                      </a:schemeClr>
                    </a:solidFill>
                  </a:tcPr>
                </a:tc>
                <a:tc>
                  <a:txBody>
                    <a:bodyPr/>
                    <a:lstStyle/>
                    <a:p>
                      <a:pPr algn="ctr"/>
                      <a:endParaRPr lang="en-US" sz="1100" dirty="0" smtClean="0">
                        <a:solidFill>
                          <a:schemeClr val="tx1"/>
                        </a:solidFill>
                        <a:latin typeface="Calibri" pitchFamily="34" charset="0"/>
                      </a:endParaRPr>
                    </a:p>
                    <a:p>
                      <a:pPr marL="0" marR="0" algn="ctr">
                        <a:spcBef>
                          <a:spcPts val="0"/>
                        </a:spcBef>
                        <a:spcAft>
                          <a:spcPts val="0"/>
                        </a:spcAft>
                      </a:pPr>
                      <a:r>
                        <a:rPr lang="en-US" sz="1100" dirty="0" smtClean="0">
                          <a:solidFill>
                            <a:schemeClr val="tx1"/>
                          </a:solidFill>
                          <a:latin typeface="Calibri" pitchFamily="34" charset="0"/>
                          <a:ea typeface="Times New Roman"/>
                        </a:rPr>
                        <a:t>SBP ≥140 or DBP ≥90 mm Hg</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tx1"/>
                        </a:solidFill>
                        <a:latin typeface="Calibri"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itchFamily="34" charset="0"/>
                          <a:ea typeface="Times New Roman"/>
                        </a:rPr>
                        <a:t>&gt;95th percentile</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itchFamily="34" charset="0"/>
                          <a:ea typeface="Times New Roman"/>
                        </a:rPr>
                        <a:t>SBP120-139 or DBP 80-89 mm Hg or treated to goal</a:t>
                      </a:r>
                    </a:p>
                    <a:p>
                      <a:pPr algn="ctr"/>
                      <a:endParaRPr lang="en-US" sz="1100" dirty="0" smtClean="0">
                        <a:solidFill>
                          <a:schemeClr val="tx1"/>
                        </a:solidFill>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itchFamily="34" charset="0"/>
                          <a:ea typeface="Times New Roman"/>
                        </a:rPr>
                        <a:t>90th-95th percentile or SBP ≥120 or DBP ≥80 mm Hg</a:t>
                      </a:r>
                    </a:p>
                  </a:txBody>
                  <a:tcPr>
                    <a:solidFill>
                      <a:schemeClr val="bg1">
                        <a:lumMod val="95000"/>
                      </a:schemeClr>
                    </a:solidFill>
                  </a:tcPr>
                </a:tc>
                <a:tc>
                  <a:txBody>
                    <a:bodyPr/>
                    <a:lstStyle/>
                    <a:p>
                      <a:pPr algn="ctr"/>
                      <a:endParaRPr lang="en-US" sz="1100" dirty="0" smtClean="0">
                        <a:solidFill>
                          <a:schemeClr val="tx1"/>
                        </a:solidFill>
                        <a:latin typeface="Calibri" pitchFamily="34" charset="0"/>
                      </a:endParaRPr>
                    </a:p>
                    <a:p>
                      <a:pPr algn="ctr"/>
                      <a:r>
                        <a:rPr lang="en-US" sz="1100" kern="1200" dirty="0" smtClean="0">
                          <a:solidFill>
                            <a:schemeClr val="tx1"/>
                          </a:solidFill>
                          <a:latin typeface="Calibri" pitchFamily="34" charset="0"/>
                          <a:ea typeface="Times New Roman"/>
                          <a:cs typeface="+mn-cs"/>
                        </a:rPr>
                        <a:t>&lt;120/&lt;80 mm Hg</a:t>
                      </a:r>
                    </a:p>
                    <a:p>
                      <a:pPr algn="ctr"/>
                      <a:endParaRPr lang="en-US" sz="1100" kern="1200" dirty="0" smtClean="0">
                        <a:solidFill>
                          <a:schemeClr val="tx1"/>
                        </a:solidFill>
                        <a:latin typeface="Calibri" pitchFamily="34" charset="0"/>
                        <a:ea typeface="Times New Roman"/>
                        <a:cs typeface="+mn-cs"/>
                      </a:endParaRPr>
                    </a:p>
                    <a:p>
                      <a:pPr marL="0" algn="ctr" defTabSz="914400" rtl="0" eaLnBrk="1" latinLnBrk="0" hangingPunct="1"/>
                      <a:r>
                        <a:rPr lang="en-US" sz="1100" kern="1200" dirty="0" smtClean="0">
                          <a:solidFill>
                            <a:schemeClr val="tx1"/>
                          </a:solidFill>
                          <a:latin typeface="Calibri" pitchFamily="34" charset="0"/>
                          <a:ea typeface="Times New Roman"/>
                          <a:cs typeface="+mn-cs"/>
                        </a:rPr>
                        <a:t>&lt;90th percentile</a:t>
                      </a:r>
                    </a:p>
                  </a:txBody>
                  <a:tcPr>
                    <a:solidFill>
                      <a:schemeClr val="bg1">
                        <a:lumMod val="95000"/>
                      </a:schemeClr>
                    </a:solidFill>
                  </a:tcPr>
                </a:tc>
              </a:tr>
            </a:tbl>
          </a:graphicData>
        </a:graphic>
      </p:graphicFrame>
      <p:sp>
        <p:nvSpPr>
          <p:cNvPr id="11" name="Curved Down Arrow 10"/>
          <p:cNvSpPr/>
          <p:nvPr/>
        </p:nvSpPr>
        <p:spPr>
          <a:xfrm>
            <a:off x="4038600" y="596900"/>
            <a:ext cx="1981200" cy="381000"/>
          </a:xfrm>
          <a:prstGeom prst="curved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eaLnBrk="1" fontAlgn="auto" hangingPunct="1">
              <a:spcBef>
                <a:spcPts val="0"/>
              </a:spcBef>
              <a:spcAft>
                <a:spcPts val="0"/>
              </a:spcAft>
            </a:pPr>
            <a:endParaRPr lang="en-US" sz="1800" b="0" dirty="0">
              <a:solidFill>
                <a:prstClr val="black"/>
              </a:solidFill>
            </a:endParaRPr>
          </a:p>
        </p:txBody>
      </p:sp>
      <p:sp>
        <p:nvSpPr>
          <p:cNvPr id="13" name="Curved Down Arrow 12"/>
          <p:cNvSpPr/>
          <p:nvPr/>
        </p:nvSpPr>
        <p:spPr>
          <a:xfrm>
            <a:off x="6273800" y="622300"/>
            <a:ext cx="2057400" cy="342900"/>
          </a:xfrm>
          <a:prstGeom prst="curved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eaLnBrk="1" fontAlgn="auto" hangingPunct="1">
              <a:spcBef>
                <a:spcPts val="0"/>
              </a:spcBef>
              <a:spcAft>
                <a:spcPts val="0"/>
              </a:spcAft>
            </a:pPr>
            <a:endParaRPr lang="en-US" sz="1800" b="0" dirty="0">
              <a:solidFill>
                <a:prstClr val="black"/>
              </a:solidFill>
            </a:endParaRPr>
          </a:p>
        </p:txBody>
      </p:sp>
      <p:sp>
        <p:nvSpPr>
          <p:cNvPr id="2" name="Rectangle 1"/>
          <p:cNvSpPr/>
          <p:nvPr/>
        </p:nvSpPr>
        <p:spPr>
          <a:xfrm>
            <a:off x="318591" y="152414"/>
            <a:ext cx="7682412" cy="461665"/>
          </a:xfrm>
          <a:prstGeom prst="rect">
            <a:avLst/>
          </a:prstGeom>
        </p:spPr>
        <p:txBody>
          <a:bodyPr wrap="square">
            <a:spAutoFit/>
          </a:bodyPr>
          <a:lstStyle/>
          <a:p>
            <a:pPr eaLnBrk="1" fontAlgn="auto" hangingPunct="1">
              <a:spcBef>
                <a:spcPts val="0"/>
              </a:spcBef>
              <a:spcAft>
                <a:spcPts val="0"/>
              </a:spcAft>
            </a:pPr>
            <a:r>
              <a:rPr lang="en-US" sz="2400" b="0" dirty="0">
                <a:solidFill>
                  <a:prstClr val="white"/>
                </a:solidFill>
                <a:latin typeface="Calibri"/>
              </a:rPr>
              <a:t>Cardiovascular Health Definitions</a:t>
            </a:r>
          </a:p>
        </p:txBody>
      </p:sp>
      <p:pic>
        <p:nvPicPr>
          <p:cNvPr id="14" name="Picture 2" descr="130 icon">
            <a:hlinkClick r:id="rId3" tooltip="130 ico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88" y="1378688"/>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icons.iconarchive.com/icons/banzaitokyo/medico/64/blood-pressure-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65" y="6131156"/>
            <a:ext cx="523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blood ic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729" y="5264890"/>
            <a:ext cx="535131" cy="5351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http://cdn1.iconfinder.com/data/icons/nounproject/512/24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624" y="22860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iabet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859" y="4549776"/>
            <a:ext cx="556495" cy="5564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596" y="3845693"/>
            <a:ext cx="5810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240" y="12125"/>
            <a:ext cx="6116202" cy="523220"/>
          </a:xfrm>
          <a:prstGeom prst="rect">
            <a:avLst/>
          </a:prstGeom>
          <a:noFill/>
        </p:spPr>
        <p:txBody>
          <a:bodyPr wrap="none" rtlCol="0">
            <a:spAutoFit/>
          </a:bodyPr>
          <a:lstStyle/>
          <a:p>
            <a:pPr eaLnBrk="1" fontAlgn="auto" hangingPunct="1">
              <a:spcBef>
                <a:spcPts val="0"/>
              </a:spcBef>
              <a:spcAft>
                <a:spcPts val="0"/>
              </a:spcAft>
            </a:pPr>
            <a:r>
              <a:rPr lang="en-US" sz="2800" dirty="0" smtClean="0">
                <a:solidFill>
                  <a:srgbClr val="FF0000"/>
                </a:solidFill>
                <a:latin typeface="Century Gothic" pitchFamily="34" charset="0"/>
              </a:rPr>
              <a:t>A Framework for Producing Health</a:t>
            </a:r>
            <a:endParaRPr lang="en-US" sz="2800" dirty="0">
              <a:solidFill>
                <a:srgbClr val="FF0000"/>
              </a:solidFill>
              <a:latin typeface="Century Gothic" pitchFamily="34" charset="0"/>
            </a:endParaRPr>
          </a:p>
        </p:txBody>
      </p:sp>
      <p:pic>
        <p:nvPicPr>
          <p:cNvPr id="20" name="Picture 10" descr="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441" y="3255300"/>
            <a:ext cx="436441" cy="43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0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525"/>
            <a:ext cx="4572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8800">
                <a:solidFill>
                  <a:srgbClr val="77933C"/>
                </a:solidFill>
                <a:latin typeface="Century Gothic" charset="0"/>
                <a:ea typeface="ＭＳ Ｐゴシック" charset="0"/>
                <a:cs typeface="ＭＳ Ｐゴシック" charset="0"/>
              </a:rPr>
              <a:t>Why</a:t>
            </a:r>
            <a:r>
              <a:rPr lang="en-US" sz="8800">
                <a:solidFill>
                  <a:srgbClr val="C00000"/>
                </a:solidFill>
                <a:latin typeface="Century Gothic" charset="0"/>
                <a:ea typeface="ＭＳ Ｐゴシック" charset="0"/>
                <a:cs typeface="ＭＳ Ｐゴシック" charset="0"/>
              </a:rPr>
              <a:t> </a:t>
            </a:r>
            <a:endParaRPr lang="en-US" sz="7200">
              <a:solidFill>
                <a:srgbClr val="C00000"/>
              </a:solidFill>
              <a:latin typeface="Century Gothic" charset="0"/>
              <a:ea typeface="ＭＳ Ｐゴシック" charset="0"/>
              <a:cs typeface="ＭＳ Ｐゴシック" charset="0"/>
            </a:endParaRPr>
          </a:p>
        </p:txBody>
      </p:sp>
      <p:pic>
        <p:nvPicPr>
          <p:cNvPr id="3" name="Picture 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7200" y="2057400"/>
            <a:ext cx="1219200" cy="1463040"/>
          </a:xfrm>
          <a:prstGeom prst="rect">
            <a:avLst/>
          </a:prstGeom>
        </p:spPr>
      </p:pic>
      <p:sp>
        <p:nvSpPr>
          <p:cNvPr id="5" name="TextBox 4"/>
          <p:cNvSpPr txBox="1">
            <a:spLocks noChangeArrowheads="1"/>
          </p:cNvSpPr>
          <p:nvPr/>
        </p:nvSpPr>
        <p:spPr bwMode="auto">
          <a:xfrm>
            <a:off x="76200" y="1314493"/>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2000">
                <a:solidFill>
                  <a:srgbClr val="77933C"/>
                </a:solidFill>
                <a:latin typeface="Century Gothic" charset="0"/>
              </a:rPr>
              <a:t>focus on Simple 7?</a:t>
            </a:r>
          </a:p>
          <a:p>
            <a:pPr defTabSz="914400" eaLnBrk="1" fontAlgn="base" hangingPunct="1">
              <a:spcBef>
                <a:spcPct val="0"/>
              </a:spcBef>
              <a:spcAft>
                <a:spcPct val="0"/>
              </a:spcAft>
            </a:pPr>
            <a:endParaRPr lang="en-US" sz="2000">
              <a:solidFill>
                <a:srgbClr val="92D050"/>
              </a:solidFill>
            </a:endParaRPr>
          </a:p>
        </p:txBody>
      </p:sp>
      <p:graphicFrame>
        <p:nvGraphicFramePr>
          <p:cNvPr id="8" name="Object 4"/>
          <p:cNvGraphicFramePr>
            <a:graphicFrameLocks noChangeAspect="1"/>
          </p:cNvGraphicFramePr>
          <p:nvPr/>
        </p:nvGraphicFramePr>
        <p:xfrm>
          <a:off x="2035189" y="2395540"/>
          <a:ext cx="5561013" cy="3789362"/>
        </p:xfrm>
        <a:graphic>
          <a:graphicData uri="http://schemas.openxmlformats.org/drawingml/2006/chart">
            <c:chart xmlns:c="http://schemas.openxmlformats.org/drawingml/2006/chart" xmlns:r="http://schemas.openxmlformats.org/officeDocument/2006/relationships" r:id="rId4"/>
          </a:graphicData>
        </a:graphic>
      </p:graphicFrame>
      <p:sp>
        <p:nvSpPr>
          <p:cNvPr id="47109" name="TextBox 9"/>
          <p:cNvSpPr txBox="1">
            <a:spLocks noChangeArrowheads="1"/>
          </p:cNvSpPr>
          <p:nvPr/>
        </p:nvSpPr>
        <p:spPr bwMode="auto">
          <a:xfrm>
            <a:off x="2836885" y="1698626"/>
            <a:ext cx="59826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dirty="0">
                <a:solidFill>
                  <a:srgbClr val="000000"/>
                </a:solidFill>
                <a:latin typeface="+mj-lt"/>
              </a:rPr>
              <a:t>Number of Ideal Heart Health Behaviors</a:t>
            </a:r>
          </a:p>
          <a:p>
            <a:pPr defTabSz="914400" eaLnBrk="1" fontAlgn="base" hangingPunct="1">
              <a:spcBef>
                <a:spcPct val="0"/>
              </a:spcBef>
              <a:spcAft>
                <a:spcPct val="0"/>
              </a:spcAft>
            </a:pPr>
            <a:r>
              <a:rPr lang="en-US" dirty="0">
                <a:solidFill>
                  <a:srgbClr val="000000"/>
                </a:solidFill>
                <a:latin typeface="+mj-lt"/>
              </a:rPr>
              <a:t>or Factors and Mortality</a:t>
            </a:r>
          </a:p>
          <a:p>
            <a:pPr defTabSz="914400" eaLnBrk="1" fontAlgn="base" hangingPunct="1">
              <a:spcBef>
                <a:spcPct val="0"/>
              </a:spcBef>
              <a:spcAft>
                <a:spcPct val="0"/>
              </a:spcAft>
            </a:pPr>
            <a:endParaRPr lang="en-US" sz="1800" dirty="0">
              <a:solidFill>
                <a:srgbClr val="000000"/>
              </a:solidFill>
              <a:latin typeface="Arial" charset="0"/>
            </a:endParaRPr>
          </a:p>
        </p:txBody>
      </p:sp>
      <p:sp>
        <p:nvSpPr>
          <p:cNvPr id="47110" name="Rectangle 11"/>
          <p:cNvSpPr>
            <a:spLocks noChangeArrowheads="1"/>
          </p:cNvSpPr>
          <p:nvPr/>
        </p:nvSpPr>
        <p:spPr bwMode="auto">
          <a:xfrm>
            <a:off x="6550363" y="2987675"/>
            <a:ext cx="18269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sz="900">
                <a:solidFill>
                  <a:srgbClr val="000000"/>
                </a:solidFill>
                <a:latin typeface="Arial" charset="0"/>
                <a:ea typeface="ＭＳ Ｐゴシック" charset="0"/>
                <a:cs typeface="ＭＳ Ｐゴシック" charset="0"/>
              </a:rPr>
              <a:t>Deaths per 1000 person-years</a:t>
            </a:r>
          </a:p>
        </p:txBody>
      </p:sp>
      <p:sp>
        <p:nvSpPr>
          <p:cNvPr id="47111" name="Text Box 4"/>
          <p:cNvSpPr txBox="1">
            <a:spLocks noChangeArrowheads="1"/>
          </p:cNvSpPr>
          <p:nvPr/>
        </p:nvSpPr>
        <p:spPr bwMode="auto">
          <a:xfrm>
            <a:off x="1783867" y="6338933"/>
            <a:ext cx="38841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en-US" sz="1200" dirty="0">
                <a:solidFill>
                  <a:srgbClr val="000000"/>
                </a:solidFill>
                <a:latin typeface="Century Gothic" charset="0"/>
              </a:rPr>
              <a:t>Yang, et al, JAMA, </a:t>
            </a:r>
            <a:r>
              <a:rPr lang="en-US" sz="1200" dirty="0" err="1">
                <a:solidFill>
                  <a:srgbClr val="000000"/>
                </a:solidFill>
                <a:latin typeface="Century Gothic" charset="0"/>
              </a:rPr>
              <a:t>Vol</a:t>
            </a:r>
            <a:r>
              <a:rPr lang="en-US" sz="1200" dirty="0">
                <a:solidFill>
                  <a:srgbClr val="000000"/>
                </a:solidFill>
                <a:latin typeface="Century Gothic" charset="0"/>
              </a:rPr>
              <a:t> 307, No.12, March 28, 2012</a:t>
            </a:r>
          </a:p>
        </p:txBody>
      </p:sp>
      <p:sp>
        <p:nvSpPr>
          <p:cNvPr id="4" name="Title 3"/>
          <p:cNvSpPr>
            <a:spLocks noGrp="1"/>
          </p:cNvSpPr>
          <p:nvPr>
            <p:ph type="ctr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7" name="Subtitle 6"/>
          <p:cNvSpPr>
            <a:spLocks noGrp="1"/>
          </p:cNvSpPr>
          <p:nvPr>
            <p:ph type="subTitle" idx="10"/>
          </p:nvPr>
        </p:nvSpPr>
        <p:spPr/>
        <p:txBody>
          <a:bodyPr/>
          <a:lstStyle/>
          <a:p>
            <a:endParaRPr lang="en-US"/>
          </a:p>
        </p:txBody>
      </p:sp>
    </p:spTree>
    <p:extLst>
      <p:ext uri="{BB962C8B-B14F-4D97-AF65-F5344CB8AC3E}">
        <p14:creationId xmlns:p14="http://schemas.microsoft.com/office/powerpoint/2010/main" val="269658702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Simple-2014">
  <a:themeElements>
    <a:clrScheme name="Simple">
      <a:dk1>
        <a:srgbClr val="000000"/>
      </a:dk1>
      <a:lt1>
        <a:sysClr val="window" lastClr="FFFFFF"/>
      </a:lt1>
      <a:dk2>
        <a:srgbClr val="E10202"/>
      </a:dk2>
      <a:lt2>
        <a:srgbClr val="FFFFF5"/>
      </a:lt2>
      <a:accent1>
        <a:srgbClr val="E32526"/>
      </a:accent1>
      <a:accent2>
        <a:srgbClr val="F28B20"/>
      </a:accent2>
      <a:accent3>
        <a:srgbClr val="81BE41"/>
      </a:accent3>
      <a:accent4>
        <a:srgbClr val="873594"/>
      </a:accent4>
      <a:accent5>
        <a:srgbClr val="31B0C9"/>
      </a:accent5>
      <a:accent6>
        <a:srgbClr val="4279BD"/>
      </a:accent6>
      <a:hlink>
        <a:srgbClr val="0000FF"/>
      </a:hlink>
      <a:folHlink>
        <a:srgbClr val="81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HD Overview of Volunteerism-Den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a:ea typeface=""/>
        <a:cs typeface=""/>
      </a:majorFont>
      <a:minorFont>
        <a:latin typeface="Helvetic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power 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58D9FCF61D74BB2FCE1A1DCAC7BCC" ma:contentTypeVersion="9" ma:contentTypeDescription="Create a new document." ma:contentTypeScope="" ma:versionID="47136f4cc6e7e85de4974fe51b7b63a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CE9D68-FAE6-44B0-A5D5-207F9FE75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BF2D056-AE02-4910-B56B-62C0FC59F404}">
  <ds:schemaRefs>
    <ds:schemaRef ds:uri="http://schemas.microsoft.com/sharepoint/v3/contenttype/forms"/>
  </ds:schemaRefs>
</ds:datastoreItem>
</file>

<file path=customXml/itemProps3.xml><?xml version="1.0" encoding="utf-8"?>
<ds:datastoreItem xmlns:ds="http://schemas.openxmlformats.org/officeDocument/2006/customXml" ds:itemID="{A0130F3F-1FBF-4B25-BF08-E86E94500A6C}">
  <ds:schemaRefs>
    <ds:schemaRef ds:uri="http://schemas.microsoft.com/office/infopath/2007/PartnerControls"/>
    <ds:schemaRef ds:uri="http://schemas.openxmlformats.org/package/2006/metadata/core-properties"/>
    <ds:schemaRef ds:uri="http://purl.org/dc/dcmitype/"/>
    <ds:schemaRef ds:uri="http://purl.org/dc/terms/"/>
    <ds:schemaRef ds:uri="http://www.w3.org/XML/1998/namespace"/>
    <ds:schemaRef ds:uri="http://schemas.microsoft.com/office/2006/documentManagement/typ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Simple-2014.potx</Template>
  <TotalTime>16759</TotalTime>
  <Words>4537</Words>
  <Application>Microsoft Office PowerPoint</Application>
  <PresentationFormat>On-screen Show (4:3)</PresentationFormat>
  <Paragraphs>693</Paragraphs>
  <Slides>53</Slides>
  <Notes>25</Notes>
  <HiddenSlides>0</HiddenSlides>
  <MMClips>0</MMClips>
  <ScaleCrop>false</ScaleCrop>
  <HeadingPairs>
    <vt:vector size="4" baseType="variant">
      <vt:variant>
        <vt:lpstr>Theme</vt:lpstr>
      </vt:variant>
      <vt:variant>
        <vt:i4>11</vt:i4>
      </vt:variant>
      <vt:variant>
        <vt:lpstr>Slide Titles</vt:lpstr>
      </vt:variant>
      <vt:variant>
        <vt:i4>53</vt:i4>
      </vt:variant>
    </vt:vector>
  </HeadingPairs>
  <TitlesOfParts>
    <vt:vector size="64" baseType="lpstr">
      <vt:lpstr>Simple-2014</vt:lpstr>
      <vt:lpstr>6_Office Theme</vt:lpstr>
      <vt:lpstr>1_Office Theme</vt:lpstr>
      <vt:lpstr>7_Office Theme</vt:lpstr>
      <vt:lpstr>3_Office Theme</vt:lpstr>
      <vt:lpstr>CHD Overview of Volunteerism-Denver</vt:lpstr>
      <vt:lpstr>red power point</vt:lpstr>
      <vt:lpstr>4_Office Theme</vt:lpstr>
      <vt:lpstr>5_Office Theme</vt:lpstr>
      <vt:lpstr>Office Theme</vt:lpstr>
      <vt:lpstr>2_Office Theme</vt:lpstr>
      <vt:lpstr>PowerPoint Presentation</vt:lpstr>
      <vt:lpstr>2012 Leading Causes of  o Death in the Texas</vt:lpstr>
      <vt:lpstr>Burden of disease attributable to leading risk factors, 2013</vt:lpstr>
      <vt:lpstr>Rates of premature death in United States versus comparison locations, 2013</vt:lpstr>
      <vt:lpstr>Multiple Chronic Conditions (MCC)</vt:lpstr>
      <vt:lpstr>PowerPoint Presentation</vt:lpstr>
      <vt:lpstr>Ideal Cardiovascular Health: Life’s Simple 7</vt:lpstr>
      <vt:lpstr>PowerPoint Presentation</vt:lpstr>
      <vt:lpstr>PowerPoint Presentation</vt:lpstr>
      <vt:lpstr>PowerPoint Presentation</vt:lpstr>
      <vt:lpstr>Simple 7 Prevalence in Adults: Dallas, TX</vt:lpstr>
      <vt:lpstr>Health of Texas</vt:lpstr>
      <vt:lpstr>Texas Public Health Challenges (2005)</vt:lpstr>
      <vt:lpstr>PowerPoint Presentation</vt:lpstr>
      <vt:lpstr>Texas Public Health Challenges (2016)</vt:lpstr>
      <vt:lpstr>National Healthcare Quality and Disparities Report 2014</vt:lpstr>
      <vt:lpstr>National Healthcare Quality and Disparities Report 2014</vt:lpstr>
      <vt:lpstr>Code Red 2015 Recommendations</vt:lpstr>
      <vt:lpstr>PowerPoint Presentation</vt:lpstr>
      <vt:lpstr>  Public Health Spending Linked to Declines in Preventable Deaths</vt:lpstr>
      <vt:lpstr>1115 Waiver in Texas</vt:lpstr>
      <vt:lpstr>Delivery System Reform Incentive Program (DSRIP)</vt:lpstr>
      <vt:lpstr>Prevalence of psychiatric disorders in  low-income primary care patients</vt:lpstr>
      <vt:lpstr>Delivery System Reform Incentive Program (DSRIP)</vt:lpstr>
      <vt:lpstr>Some numbers</vt:lpstr>
      <vt:lpstr>More numbers</vt:lpstr>
      <vt:lpstr>PowerPoint Presentation</vt:lpstr>
      <vt:lpstr>PowerPoint Presentation</vt:lpstr>
      <vt:lpstr>PowerPoint Presentation</vt:lpstr>
      <vt:lpstr>Relationship Between Social Determinants  and Mortality (2000)</vt:lpstr>
      <vt:lpstr> Bridging Community and Clinical Care </vt:lpstr>
      <vt:lpstr>Framework for Integrated Clinical and Community  Systems of Care</vt:lpstr>
      <vt:lpstr>  Public Health and Medical Care</vt:lpstr>
      <vt:lpstr>US Smoking Trends—High School Seniors and Adults (1965–2004) </vt:lpstr>
      <vt:lpstr>Diabetes Prevention Program (DPP) </vt:lpstr>
      <vt:lpstr>PowerPoint Presentation</vt:lpstr>
      <vt:lpstr>Blood Pressure Control Evades Us</vt:lpstr>
      <vt:lpstr>SPRINT: An Opportunity to Elevate the Message</vt:lpstr>
      <vt:lpstr>What is Target: BP?</vt:lpstr>
      <vt:lpstr>PowerPoint Presentation</vt:lpstr>
      <vt:lpstr>PowerPoint Presentation</vt:lpstr>
      <vt:lpstr>  The Role of Health Care  in Population Health</vt:lpstr>
      <vt:lpstr>  Challenges Associated with Establishing and Maintaining Population Health Initiatives</vt:lpstr>
      <vt:lpstr>  Accountable Care as a Strategy for Achieving Population Health Goals </vt:lpstr>
      <vt:lpstr>  Accountable Health Organizations (AHOs)</vt:lpstr>
      <vt:lpstr> Accountable Health Communities (AHC)</vt:lpstr>
      <vt:lpstr> Accountable Community for Health (ACH)</vt:lpstr>
      <vt:lpstr> Accountable Community for Health (ACH)</vt:lpstr>
      <vt:lpstr>Source of funds: Hospital Community Benefit Programs to Increase Benefits to Communities </vt:lpstr>
      <vt:lpstr>The Dollars are There The Healthcare Imperative: Lowering Costs and Improving Outcomes</vt:lpstr>
      <vt:lpstr>Real “Health Reform”</vt:lpstr>
      <vt:lpstr>An Integrated Health System</vt:lpstr>
      <vt:lpstr>PowerPoint Presentation</vt:lpstr>
    </vt:vector>
  </TitlesOfParts>
  <Company>American Heart Assoication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 Branded Light Template</dc:title>
  <dc:creator>David Brentz, Design and Media Services, Nat'l Ctr</dc:creator>
  <cp:lastModifiedBy>Margaret Roche</cp:lastModifiedBy>
  <cp:revision>318</cp:revision>
  <cp:lastPrinted>2000-02-22T14:41:08Z</cp:lastPrinted>
  <dcterms:created xsi:type="dcterms:W3CDTF">2010-11-10T18:32:04Z</dcterms:created>
  <dcterms:modified xsi:type="dcterms:W3CDTF">2016-02-11T16:49:03Z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0x010100DB758D9FCF61D74BB2FCE1A1DCAC7BCC</vt:lpwstr>
  </property>
</Properties>
</file>